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67" r:id="rId3"/>
    <p:sldId id="257" r:id="rId4"/>
    <p:sldId id="260" r:id="rId5"/>
    <p:sldId id="259" r:id="rId6"/>
    <p:sldId id="263" r:id="rId7"/>
    <p:sldId id="261" r:id="rId8"/>
    <p:sldId id="262" r:id="rId9"/>
    <p:sldId id="264" r:id="rId10"/>
    <p:sldId id="265" r:id="rId11"/>
    <p:sldId id="268" r:id="rId12"/>
    <p:sldId id="266" r:id="rId13"/>
    <p:sldId id="256"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49FB2-F007-4704-82D1-596F57A9FDE9}" type="datetimeFigureOut">
              <a:rPr lang="fr-FR" smtClean="0"/>
              <a:t>24/08/2014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06DAB-D96B-4A54-A968-670685797083}" type="slidenum">
              <a:rPr lang="fr-FR" smtClean="0"/>
              <a:t>‹N°›</a:t>
            </a:fld>
            <a:endParaRPr lang="fr-FR"/>
          </a:p>
        </p:txBody>
      </p:sp>
    </p:spTree>
    <p:extLst>
      <p:ext uri="{BB962C8B-B14F-4D97-AF65-F5344CB8AC3E}">
        <p14:creationId xmlns:p14="http://schemas.microsoft.com/office/powerpoint/2010/main" val="116515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B06DAB-D96B-4A54-A968-670685797083}" type="slidenum">
              <a:rPr lang="fr-FR" smtClean="0"/>
              <a:t>4</a:t>
            </a:fld>
            <a:endParaRPr lang="fr-FR"/>
          </a:p>
        </p:txBody>
      </p:sp>
    </p:spTree>
    <p:extLst>
      <p:ext uri="{BB962C8B-B14F-4D97-AF65-F5344CB8AC3E}">
        <p14:creationId xmlns:p14="http://schemas.microsoft.com/office/powerpoint/2010/main" val="376437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B06DAB-D96B-4A54-A968-670685797083}" type="slidenum">
              <a:rPr lang="fr-FR" smtClean="0"/>
              <a:t>13</a:t>
            </a:fld>
            <a:endParaRPr lang="fr-FR"/>
          </a:p>
        </p:txBody>
      </p:sp>
    </p:spTree>
    <p:extLst>
      <p:ext uri="{BB962C8B-B14F-4D97-AF65-F5344CB8AC3E}">
        <p14:creationId xmlns:p14="http://schemas.microsoft.com/office/powerpoint/2010/main" val="68654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402196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239015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181306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152967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195254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395041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420582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250131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62107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233556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D7662D-242E-4BCC-9463-6ECF41119F08}" type="datetimeFigureOut">
              <a:rPr lang="fr-FR" smtClean="0"/>
              <a:t>24/08/2014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5C8FDC4-64BA-4F99-A415-36BC01781BE6}" type="slidenum">
              <a:rPr lang="fr-FR" smtClean="0"/>
              <a:t>‹N°›</a:t>
            </a:fld>
            <a:endParaRPr lang="fr-FR" dirty="0"/>
          </a:p>
        </p:txBody>
      </p:sp>
    </p:spTree>
    <p:extLst>
      <p:ext uri="{BB962C8B-B14F-4D97-AF65-F5344CB8AC3E}">
        <p14:creationId xmlns:p14="http://schemas.microsoft.com/office/powerpoint/2010/main" val="326027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7662D-242E-4BCC-9463-6ECF41119F08}" type="datetimeFigureOut">
              <a:rPr lang="fr-FR" smtClean="0"/>
              <a:t>24/08/2014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8FDC4-64BA-4F99-A415-36BC01781BE6}" type="slidenum">
              <a:rPr lang="fr-FR" smtClean="0"/>
              <a:t>‹N°›</a:t>
            </a:fld>
            <a:endParaRPr lang="fr-FR" dirty="0"/>
          </a:p>
        </p:txBody>
      </p:sp>
    </p:spTree>
    <p:extLst>
      <p:ext uri="{BB962C8B-B14F-4D97-AF65-F5344CB8AC3E}">
        <p14:creationId xmlns:p14="http://schemas.microsoft.com/office/powerpoint/2010/main" val="365245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2"/>
          <p:cNvSpPr txBox="1">
            <a:spLocks noChangeArrowheads="1"/>
          </p:cNvSpPr>
          <p:nvPr/>
        </p:nvSpPr>
        <p:spPr bwMode="auto">
          <a:xfrm>
            <a:off x="179512" y="116632"/>
            <a:ext cx="8964488" cy="64807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4000"/>
              </a:lnSpc>
              <a:spcAft>
                <a:spcPts val="900"/>
              </a:spcAft>
            </a:pPr>
            <a:endParaRPr lang="fr-FR" sz="1200" b="1" dirty="0" smtClean="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entury Gothic"/>
              <a:ea typeface="Calibri"/>
              <a:cs typeface="Times New Roman"/>
            </a:endParaRPr>
          </a:p>
          <a:p>
            <a:pPr algn="ctr">
              <a:lnSpc>
                <a:spcPct val="114000"/>
              </a:lnSpc>
              <a:spcAft>
                <a:spcPts val="900"/>
              </a:spcAft>
            </a:pPr>
            <a:r>
              <a:rPr lang="fr-FR" sz="2800" b="1" dirty="0" smtClean="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entury Gothic"/>
                <a:ea typeface="Calibri"/>
                <a:cs typeface="Times New Roman"/>
              </a:rPr>
              <a:t>Cette </a:t>
            </a:r>
            <a:r>
              <a:rPr lang="fr-FR" sz="2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entury Gothic"/>
                <a:ea typeface="Calibri"/>
                <a:cs typeface="Times New Roman"/>
              </a:rPr>
              <a:t>animation se déroule </a:t>
            </a:r>
            <a:r>
              <a:rPr lang="fr-FR" sz="2800" b="1" dirty="0" smtClean="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entury Gothic"/>
                <a:ea typeface="Calibri"/>
                <a:cs typeface="Times New Roman"/>
              </a:rPr>
              <a:t>en </a:t>
            </a:r>
            <a:r>
              <a:rPr lang="fr-FR" sz="2800" b="1" dirty="0">
                <a:ln>
                  <a:noFill/>
                </a:ln>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entury Gothic"/>
                <a:ea typeface="Calibri"/>
                <a:cs typeface="Times New Roman"/>
              </a:rPr>
              <a:t>trois parties :</a:t>
            </a:r>
            <a:endParaRPr lang="fr-FR" sz="2800" dirty="0">
              <a:effectLst/>
              <a:latin typeface="Calibri"/>
              <a:ea typeface="Calibri"/>
              <a:cs typeface="Times New Roman"/>
            </a:endParaRPr>
          </a:p>
          <a:p>
            <a:pPr algn="ctr">
              <a:spcBef>
                <a:spcPts val="1800"/>
              </a:spcBef>
              <a:spcAft>
                <a:spcPts val="0"/>
              </a:spcAft>
            </a:pPr>
            <a:r>
              <a:rPr lang="fr-FR" sz="2400" b="1" kern="0" spc="0" dirty="0">
                <a:ln>
                  <a:noFill/>
                </a:ln>
                <a:solidFill>
                  <a:srgbClr val="800000"/>
                </a:solidFill>
                <a:effectLst>
                  <a:outerShdw blurRad="69850" dist="43180" dir="5400000" sx="0" sy="0">
                    <a:srgbClr val="000000">
                      <a:alpha val="65000"/>
                    </a:srgbClr>
                  </a:outerShdw>
                </a:effectLst>
                <a:latin typeface="Century Gothic"/>
                <a:ea typeface="Times New Roman"/>
                <a:cs typeface="Times New Roman"/>
              </a:rPr>
              <a:t>Première </a:t>
            </a:r>
            <a:r>
              <a:rPr lang="fr-FR" sz="2400" b="1" kern="0" spc="0" dirty="0" smtClean="0">
                <a:ln>
                  <a:noFill/>
                </a:ln>
                <a:solidFill>
                  <a:srgbClr val="800000"/>
                </a:solidFill>
                <a:effectLst>
                  <a:outerShdw blurRad="69850" dist="43180" dir="5400000" sx="0" sy="0">
                    <a:srgbClr val="000000">
                      <a:alpha val="65000"/>
                    </a:srgbClr>
                  </a:outerShdw>
                </a:effectLst>
                <a:latin typeface="Century Gothic"/>
                <a:ea typeface="Times New Roman"/>
                <a:cs typeface="Times New Roman"/>
              </a:rPr>
              <a:t>partie</a:t>
            </a:r>
          </a:p>
          <a:p>
            <a:pPr lvl="1" indent="-457200" algn="ctr">
              <a:spcBef>
                <a:spcPts val="1800"/>
              </a:spcBef>
              <a:buAutoNum type="arabicPeriod"/>
            </a:pPr>
            <a:r>
              <a:rPr lang="fr-FR"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Explication </a:t>
            </a:r>
            <a:r>
              <a:rPr lang="fr-FR" sz="2400" b="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géologique aux enfants </a:t>
            </a:r>
            <a:r>
              <a:rPr lang="fr-FR"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a:t>
            </a:r>
          </a:p>
          <a:p>
            <a:pPr lvl="1" indent="-457200" algn="ctr">
              <a:spcBef>
                <a:spcPts val="1800"/>
              </a:spcBef>
              <a:buFontTx/>
              <a:buAutoNum type="arabicPeriod"/>
            </a:pPr>
            <a:r>
              <a:rPr lang="fr-FR" sz="2400" b="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Remise du </a:t>
            </a:r>
            <a:r>
              <a:rPr lang="fr-FR" sz="2400" b="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questionnaire</a:t>
            </a:r>
            <a:endParaRPr lang="fr-FR" sz="2400" b="1" dirty="0" smtClean="0">
              <a:solidFill>
                <a:srgbClr val="4F81BD"/>
              </a:solidFill>
              <a:ea typeface="Times New Roman"/>
              <a:cs typeface="Times New Roman"/>
            </a:endParaRPr>
          </a:p>
          <a:p>
            <a:pPr lvl="1" indent="-457200" algn="ctr">
              <a:spcBef>
                <a:spcPts val="1800"/>
              </a:spcBef>
              <a:buAutoNum type="arabicPeriod"/>
            </a:pPr>
            <a:r>
              <a:rPr lang="fr-FR" sz="24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Remise </a:t>
            </a:r>
            <a:r>
              <a:rPr lang="fr-FR"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du fascicule </a:t>
            </a:r>
            <a:r>
              <a:rPr lang="fr-FR" sz="2400" b="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complet (aide pour remplir 2.)</a:t>
            </a:r>
            <a:endParaRPr lang="fr-FR" sz="2400" b="1" dirty="0">
              <a:solidFill>
                <a:srgbClr val="4F81BD"/>
              </a:solidFill>
              <a:effectLst/>
              <a:latin typeface="Calibri"/>
              <a:ea typeface="Times New Roman"/>
              <a:cs typeface="Times New Roman"/>
            </a:endParaRPr>
          </a:p>
          <a:p>
            <a:pPr algn="ctr">
              <a:spcBef>
                <a:spcPts val="1800"/>
              </a:spcBef>
              <a:spcAft>
                <a:spcPts val="0"/>
              </a:spcAft>
            </a:pPr>
            <a:r>
              <a:rPr lang="fr-FR" sz="2400" b="1" kern="0" spc="0" dirty="0" smtClean="0">
                <a:ln>
                  <a:noFill/>
                </a:ln>
                <a:solidFill>
                  <a:srgbClr val="581D00"/>
                </a:solidFill>
                <a:effectLst>
                  <a:outerShdw blurRad="69850" dist="43180" dir="5400000" sx="0" sy="0">
                    <a:srgbClr val="000000">
                      <a:alpha val="65000"/>
                    </a:srgbClr>
                  </a:outerShdw>
                </a:effectLst>
                <a:latin typeface="Century Gothic"/>
                <a:ea typeface="Times New Roman"/>
                <a:cs typeface="Times New Roman"/>
              </a:rPr>
              <a:t>Deuxième </a:t>
            </a:r>
            <a:r>
              <a:rPr lang="fr-FR" sz="2400" b="1" kern="0" spc="0" dirty="0">
                <a:ln>
                  <a:noFill/>
                </a:ln>
                <a:solidFill>
                  <a:srgbClr val="581D00"/>
                </a:solidFill>
                <a:effectLst>
                  <a:outerShdw blurRad="69850" dist="43180" dir="5400000" sx="0" sy="0">
                    <a:srgbClr val="000000">
                      <a:alpha val="65000"/>
                    </a:srgbClr>
                  </a:outerShdw>
                </a:effectLst>
                <a:latin typeface="Century Gothic"/>
                <a:ea typeface="Times New Roman"/>
                <a:cs typeface="Times New Roman"/>
              </a:rPr>
              <a:t>partie</a:t>
            </a:r>
            <a:endParaRPr lang="fr-FR" sz="2400" b="1" kern="0" spc="100" dirty="0">
              <a:solidFill>
                <a:srgbClr val="4F81BD"/>
              </a:solidFill>
              <a:effectLst/>
              <a:latin typeface="Cambria"/>
              <a:ea typeface="Times New Roman"/>
              <a:cs typeface="Times New Roman"/>
            </a:endParaRPr>
          </a:p>
          <a:p>
            <a:pPr marL="742950" lvl="1" indent="-285750" algn="ctr">
              <a:spcBef>
                <a:spcPts val="600"/>
              </a:spcBef>
              <a:spcAft>
                <a:spcPts val="0"/>
              </a:spcAft>
              <a:buFont typeface="+mj-lt"/>
              <a:buAutoNum type="arabicPeriod"/>
            </a:pPr>
            <a:r>
              <a:rPr lang="fr-FR"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Les </a:t>
            </a:r>
            <a:r>
              <a:rPr lang="fr-FR" sz="2400" b="1" dirty="0" err="1">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choco</a:t>
            </a:r>
            <a:r>
              <a:rPr lang="fr-FR"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-roches explications</a:t>
            </a:r>
            <a:endParaRPr lang="fr-FR" sz="2400" b="1" dirty="0">
              <a:solidFill>
                <a:srgbClr val="4F81BD"/>
              </a:solidFill>
              <a:effectLst/>
              <a:latin typeface="Calibri"/>
              <a:ea typeface="Times New Roman"/>
              <a:cs typeface="Times New Roman"/>
            </a:endParaRPr>
          </a:p>
          <a:p>
            <a:pPr marL="742950" lvl="1" indent="-285750" algn="ctr">
              <a:spcBef>
                <a:spcPts val="600"/>
              </a:spcBef>
              <a:spcAft>
                <a:spcPts val="0"/>
              </a:spcAft>
              <a:buFont typeface="+mj-lt"/>
              <a:buAutoNum type="arabicPeriod"/>
            </a:pPr>
            <a:r>
              <a:rPr lang="fr-FR"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Réalisation</a:t>
            </a:r>
            <a:endParaRPr lang="fr-FR" sz="2400" b="1" dirty="0">
              <a:solidFill>
                <a:srgbClr val="4F81BD"/>
              </a:solidFill>
              <a:effectLst/>
              <a:latin typeface="Calibri"/>
              <a:ea typeface="Times New Roman"/>
              <a:cs typeface="Times New Roman"/>
            </a:endParaRPr>
          </a:p>
          <a:p>
            <a:pPr algn="ctr">
              <a:spcBef>
                <a:spcPts val="1800"/>
              </a:spcBef>
              <a:spcAft>
                <a:spcPts val="0"/>
              </a:spcAft>
            </a:pPr>
            <a:r>
              <a:rPr lang="fr-FR" sz="2400" b="1" kern="0" spc="0" dirty="0">
                <a:ln>
                  <a:noFill/>
                </a:ln>
                <a:solidFill>
                  <a:srgbClr val="800000"/>
                </a:solidFill>
                <a:effectLst>
                  <a:outerShdw blurRad="69850" dist="43180" dir="5400000" sx="0" sy="0">
                    <a:srgbClr val="000000">
                      <a:alpha val="65000"/>
                    </a:srgbClr>
                  </a:outerShdw>
                </a:effectLst>
                <a:latin typeface="Century Gothic"/>
                <a:ea typeface="Times New Roman"/>
                <a:cs typeface="Times New Roman"/>
              </a:rPr>
              <a:t>Troisième partie</a:t>
            </a:r>
            <a:endParaRPr lang="fr-FR" sz="2400" b="1" kern="0" spc="100" dirty="0">
              <a:solidFill>
                <a:srgbClr val="4F81BD"/>
              </a:solidFill>
              <a:effectLst/>
              <a:latin typeface="Cambria"/>
              <a:ea typeface="Times New Roman"/>
              <a:cs typeface="Times New Roman"/>
            </a:endParaRPr>
          </a:p>
          <a:p>
            <a:pPr marL="742950" lvl="1" indent="-285750" algn="ctr">
              <a:spcBef>
                <a:spcPts val="600"/>
              </a:spcBef>
              <a:spcAft>
                <a:spcPts val="0"/>
              </a:spcAft>
              <a:buFont typeface="+mj-lt"/>
              <a:buAutoNum type="arabicPeriod"/>
            </a:pPr>
            <a:r>
              <a:rPr lang="fr-FR"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Remise du diplôme </a:t>
            </a:r>
            <a:endParaRPr lang="fr-FR" sz="2400" b="1" dirty="0">
              <a:solidFill>
                <a:srgbClr val="4F81BD"/>
              </a:solidFill>
              <a:effectLst/>
              <a:latin typeface="Calibri"/>
              <a:ea typeface="Times New Roman"/>
              <a:cs typeface="Times New Roman"/>
            </a:endParaRPr>
          </a:p>
          <a:p>
            <a:pPr marL="742950" lvl="1" indent="-285750" algn="ctr">
              <a:spcBef>
                <a:spcPts val="600"/>
              </a:spcBef>
              <a:spcAft>
                <a:spcPts val="0"/>
              </a:spcAft>
              <a:buFont typeface="+mj-lt"/>
              <a:buAutoNum type="arabicPeriod"/>
            </a:pPr>
            <a:r>
              <a:rPr lang="fr-FR" sz="2400" b="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entury Gothic"/>
                <a:ea typeface="Times New Roman"/>
                <a:cs typeface="Times New Roman"/>
              </a:rPr>
              <a:t>Dégustation.</a:t>
            </a:r>
            <a:endParaRPr lang="fr-FR" sz="2400" b="1" dirty="0">
              <a:solidFill>
                <a:srgbClr val="4F81BD"/>
              </a:solidFill>
              <a:effectLst/>
              <a:latin typeface="Calibri"/>
              <a:ea typeface="Times New Roman"/>
              <a:cs typeface="Times New Roman"/>
            </a:endParaRPr>
          </a:p>
        </p:txBody>
      </p:sp>
    </p:spTree>
    <p:extLst>
      <p:ext uri="{BB962C8B-B14F-4D97-AF65-F5344CB8AC3E}">
        <p14:creationId xmlns:p14="http://schemas.microsoft.com/office/powerpoint/2010/main" val="101912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 de texte 2"/>
          <p:cNvSpPr txBox="1">
            <a:spLocks noChangeArrowheads="1"/>
          </p:cNvSpPr>
          <p:nvPr/>
        </p:nvSpPr>
        <p:spPr bwMode="auto">
          <a:xfrm>
            <a:off x="395536" y="404664"/>
            <a:ext cx="8424936" cy="6120680"/>
          </a:xfrm>
          <a:prstGeom prst="rect">
            <a:avLst/>
          </a:prstGeom>
          <a:noFill/>
          <a:ln w="76200" cmpd="thickThin">
            <a:noFill/>
            <a:miter lim="800000"/>
            <a:headEnd/>
            <a:tailEnd/>
          </a:ln>
          <a:extLst/>
        </p:spPr>
        <p:txBody>
          <a:bodyPr rot="0" vert="horz" wrap="square" lIns="137160" tIns="91440" rIns="137160" bIns="91440" anchor="ctr" anchorCtr="0" upright="1">
            <a:noAutofit/>
          </a:bodyPr>
          <a:lstStyle/>
          <a:p>
            <a:pPr algn="ctr">
              <a:lnSpc>
                <a:spcPct val="111000"/>
              </a:lnSpc>
              <a:spcAft>
                <a:spcPts val="0"/>
              </a:spcAft>
            </a:pPr>
            <a:r>
              <a:rPr lang="fr-FR" sz="2800" b="1" dirty="0">
                <a:solidFill>
                  <a:srgbClr val="984807"/>
                </a:solidFill>
                <a:effectLst/>
                <a:latin typeface="Century Gothic"/>
                <a:ea typeface="Calibri"/>
              </a:rPr>
              <a:t>Le cycle des </a:t>
            </a:r>
            <a:r>
              <a:rPr lang="fr-FR" sz="2800" b="1" dirty="0" err="1" smtClean="0">
                <a:solidFill>
                  <a:srgbClr val="984807"/>
                </a:solidFill>
                <a:effectLst/>
                <a:latin typeface="Century Gothic"/>
                <a:ea typeface="Calibri"/>
              </a:rPr>
              <a:t>choco</a:t>
            </a:r>
            <a:r>
              <a:rPr lang="fr-FR" sz="2800" b="1" dirty="0" smtClean="0">
                <a:solidFill>
                  <a:srgbClr val="984807"/>
                </a:solidFill>
                <a:effectLst/>
                <a:latin typeface="Century Gothic"/>
                <a:ea typeface="Calibri"/>
              </a:rPr>
              <a:t>-roches</a:t>
            </a:r>
          </a:p>
          <a:p>
            <a:pPr algn="ctr">
              <a:lnSpc>
                <a:spcPct val="111000"/>
              </a:lnSpc>
              <a:spcAft>
                <a:spcPts val="0"/>
              </a:spcAft>
            </a:pPr>
            <a:endParaRPr lang="fr-FR" sz="2800" dirty="0">
              <a:effectLst/>
              <a:latin typeface="Times New Roman"/>
              <a:ea typeface="Times New Roman"/>
            </a:endParaRPr>
          </a:p>
          <a:p>
            <a:pPr algn="just">
              <a:lnSpc>
                <a:spcPct val="111000"/>
              </a:lnSpc>
              <a:spcAft>
                <a:spcPts val="0"/>
              </a:spcAft>
            </a:pPr>
            <a:r>
              <a:rPr lang="fr-FR" sz="2000" i="1" dirty="0">
                <a:solidFill>
                  <a:srgbClr val="984807"/>
                </a:solidFill>
                <a:effectLst/>
                <a:latin typeface="Century Gothic"/>
                <a:ea typeface="Calibri"/>
              </a:rPr>
              <a:t>Tu peux facilement reproduire le cycle des roches en utilisant du </a:t>
            </a:r>
            <a:r>
              <a:rPr lang="fr-FR" sz="2000" b="1" i="1" dirty="0">
                <a:solidFill>
                  <a:srgbClr val="984807"/>
                </a:solidFill>
                <a:effectLst/>
                <a:latin typeface="Century Gothic"/>
                <a:ea typeface="Calibri"/>
              </a:rPr>
              <a:t>CHOCOLAT</a:t>
            </a:r>
            <a:r>
              <a:rPr lang="fr-FR" sz="2000" i="1" dirty="0">
                <a:solidFill>
                  <a:srgbClr val="984807"/>
                </a:solidFill>
                <a:effectLst/>
                <a:latin typeface="Century Gothic"/>
                <a:ea typeface="Calibri"/>
              </a:rPr>
              <a:t> et faire toi-même des </a:t>
            </a:r>
            <a:r>
              <a:rPr lang="fr-FR" sz="2000" i="1" dirty="0" err="1">
                <a:solidFill>
                  <a:srgbClr val="984807"/>
                </a:solidFill>
                <a:effectLst/>
                <a:latin typeface="Century Gothic"/>
                <a:ea typeface="Calibri"/>
              </a:rPr>
              <a:t>choco</a:t>
            </a:r>
            <a:r>
              <a:rPr lang="fr-FR" sz="2000" i="1" dirty="0">
                <a:solidFill>
                  <a:srgbClr val="984807"/>
                </a:solidFill>
                <a:effectLst/>
                <a:latin typeface="Century Gothic"/>
                <a:ea typeface="Calibri"/>
              </a:rPr>
              <a:t>-roches !</a:t>
            </a:r>
            <a:endParaRPr lang="fr-FR" sz="2000" dirty="0">
              <a:effectLst/>
              <a:latin typeface="Times New Roman"/>
              <a:ea typeface="Times New Roman"/>
            </a:endParaRPr>
          </a:p>
          <a:p>
            <a:pPr marL="342900" lvl="0" indent="-342900" algn="just">
              <a:lnSpc>
                <a:spcPct val="111000"/>
              </a:lnSpc>
              <a:spcAft>
                <a:spcPts val="0"/>
              </a:spcAft>
              <a:tabLst>
                <a:tab pos="228600" algn="l"/>
                <a:tab pos="457200" algn="l"/>
              </a:tabLst>
            </a:pPr>
            <a:r>
              <a:rPr lang="fr-FR" sz="2000" b="1" i="1" dirty="0">
                <a:solidFill>
                  <a:srgbClr val="984807"/>
                </a:solidFill>
                <a:effectLst/>
                <a:latin typeface="Century Gothic"/>
                <a:ea typeface="Calibri"/>
                <a:cs typeface="Times New Roman"/>
              </a:rPr>
              <a:t>Râpe et écrase</a:t>
            </a:r>
            <a:r>
              <a:rPr lang="fr-FR" sz="2000" dirty="0">
                <a:solidFill>
                  <a:srgbClr val="984807"/>
                </a:solidFill>
                <a:effectLst/>
                <a:latin typeface="Century Gothic"/>
                <a:ea typeface="Calibri"/>
                <a:cs typeface="Times New Roman"/>
              </a:rPr>
              <a:t> du chocolat noir, du chocolat blanc, et aussi des biscuits secs, des morceaux de sucre. Fais-en un petit tas de chaque. Tu as obtenu des sortes de résidus, des poudres de couleurs et de textures différentes (plus ou moins fines ou granuleuses). </a:t>
            </a:r>
            <a:r>
              <a:rPr lang="fr-FR" sz="2000" b="1" i="1" dirty="0">
                <a:solidFill>
                  <a:srgbClr val="984807"/>
                </a:solidFill>
                <a:effectLst/>
                <a:latin typeface="Century Gothic"/>
                <a:ea typeface="Calibri"/>
                <a:cs typeface="Times New Roman"/>
              </a:rPr>
              <a:t>A quoi cela te fait-il penser ?</a:t>
            </a:r>
            <a:endParaRPr lang="fr-FR" sz="2000" dirty="0">
              <a:solidFill>
                <a:srgbClr val="1F497D"/>
              </a:solidFill>
              <a:effectLst/>
              <a:latin typeface="Calibri"/>
              <a:ea typeface="Calibri"/>
              <a:cs typeface="Times New Roman"/>
            </a:endParaRPr>
          </a:p>
          <a:p>
            <a:pPr marL="342900" lvl="0" indent="-342900" algn="just">
              <a:lnSpc>
                <a:spcPct val="111000"/>
              </a:lnSpc>
              <a:spcAft>
                <a:spcPts val="0"/>
              </a:spcAft>
              <a:tabLst>
                <a:tab pos="228600" algn="l"/>
                <a:tab pos="457200" algn="l"/>
              </a:tabLst>
            </a:pPr>
            <a:r>
              <a:rPr lang="fr-FR" sz="2000" dirty="0">
                <a:solidFill>
                  <a:srgbClr val="984807"/>
                </a:solidFill>
                <a:effectLst/>
                <a:latin typeface="Century Gothic"/>
                <a:ea typeface="Calibri"/>
                <a:cs typeface="Times New Roman"/>
              </a:rPr>
              <a:t>A l’aide d’une cuillère, dispose-les en </a:t>
            </a:r>
            <a:r>
              <a:rPr lang="fr-FR" sz="2000" b="1" i="1" dirty="0">
                <a:solidFill>
                  <a:srgbClr val="984807"/>
                </a:solidFill>
                <a:effectLst/>
                <a:latin typeface="Century Gothic"/>
                <a:ea typeface="Calibri"/>
                <a:cs typeface="Times New Roman"/>
              </a:rPr>
              <a:t>couches</a:t>
            </a:r>
            <a:r>
              <a:rPr lang="fr-FR" sz="2000" dirty="0">
                <a:solidFill>
                  <a:srgbClr val="984807"/>
                </a:solidFill>
                <a:effectLst/>
                <a:latin typeface="Century Gothic"/>
                <a:ea typeface="Calibri"/>
                <a:cs typeface="Times New Roman"/>
              </a:rPr>
              <a:t> comme on le voit sur la photo, en les empilant les unes par-dessus les </a:t>
            </a:r>
            <a:r>
              <a:rPr lang="fr-FR" sz="2000" dirty="0" smtClean="0">
                <a:solidFill>
                  <a:srgbClr val="984807"/>
                </a:solidFill>
                <a:effectLst/>
                <a:latin typeface="Century Gothic"/>
                <a:ea typeface="Calibri"/>
                <a:cs typeface="Times New Roman"/>
              </a:rPr>
              <a:t>autres dans </a:t>
            </a:r>
            <a:r>
              <a:rPr lang="fr-FR" sz="2000" dirty="0">
                <a:solidFill>
                  <a:srgbClr val="984807"/>
                </a:solidFill>
                <a:effectLst/>
                <a:latin typeface="Century Gothic"/>
                <a:ea typeface="Calibri"/>
                <a:cs typeface="Times New Roman"/>
              </a:rPr>
              <a:t>un récipient en verre ou dans une barquette en papier cuisson.</a:t>
            </a:r>
            <a:endParaRPr lang="fr-FR" sz="2000" dirty="0">
              <a:solidFill>
                <a:srgbClr val="1F497D"/>
              </a:solidFill>
              <a:effectLst/>
              <a:latin typeface="Calibri"/>
              <a:ea typeface="Calibri"/>
              <a:cs typeface="Times New Roman"/>
            </a:endParaRPr>
          </a:p>
          <a:p>
            <a:pPr marL="1801495" algn="just">
              <a:lnSpc>
                <a:spcPct val="111000"/>
              </a:lnSpc>
              <a:spcAft>
                <a:spcPts val="0"/>
              </a:spcAft>
            </a:pPr>
            <a:r>
              <a:rPr lang="fr-FR" sz="2000" b="1" i="1" dirty="0" smtClean="0">
                <a:solidFill>
                  <a:srgbClr val="984807"/>
                </a:solidFill>
                <a:effectLst/>
                <a:latin typeface="Century Gothic"/>
                <a:ea typeface="Calibri"/>
              </a:rPr>
              <a:t>			Tasse </a:t>
            </a:r>
            <a:r>
              <a:rPr lang="fr-FR" sz="2000" dirty="0">
                <a:solidFill>
                  <a:srgbClr val="984807"/>
                </a:solidFill>
                <a:effectLst/>
                <a:latin typeface="Century Gothic"/>
                <a:ea typeface="Calibri"/>
              </a:rPr>
              <a:t>bien au fur et à mesure entre </a:t>
            </a:r>
            <a:r>
              <a:rPr lang="fr-FR" sz="2000" dirty="0" smtClean="0">
                <a:solidFill>
                  <a:srgbClr val="984807"/>
                </a:solidFill>
                <a:effectLst/>
                <a:latin typeface="Century Gothic"/>
                <a:ea typeface="Calibri"/>
              </a:rPr>
              <a:t>			chaque couche </a:t>
            </a:r>
            <a:r>
              <a:rPr lang="fr-FR" sz="2000" dirty="0">
                <a:solidFill>
                  <a:srgbClr val="984807"/>
                </a:solidFill>
                <a:effectLst/>
                <a:latin typeface="Century Gothic"/>
                <a:ea typeface="Calibri"/>
              </a:rPr>
              <a:t>pour rendre le tout </a:t>
            </a:r>
            <a:r>
              <a:rPr lang="fr-FR" sz="2000" dirty="0" smtClean="0">
                <a:solidFill>
                  <a:srgbClr val="984807"/>
                </a:solidFill>
                <a:effectLst/>
                <a:latin typeface="Century Gothic"/>
                <a:ea typeface="Calibri"/>
              </a:rPr>
              <a:t>			très </a:t>
            </a:r>
            <a:r>
              <a:rPr lang="fr-FR" sz="2000" dirty="0">
                <a:solidFill>
                  <a:srgbClr val="984807"/>
                </a:solidFill>
                <a:effectLst/>
                <a:latin typeface="Century Gothic"/>
                <a:ea typeface="Calibri"/>
              </a:rPr>
              <a:t>compact !</a:t>
            </a:r>
            <a:endParaRPr lang="fr-FR" sz="2000" dirty="0">
              <a:effectLst/>
              <a:latin typeface="Times New Roman"/>
              <a:ea typeface="Times New Roman"/>
            </a:endParaRPr>
          </a:p>
          <a:p>
            <a:pPr marL="1581785" indent="219710" algn="just">
              <a:lnSpc>
                <a:spcPct val="111000"/>
              </a:lnSpc>
              <a:spcAft>
                <a:spcPts val="0"/>
              </a:spcAft>
            </a:pPr>
            <a:r>
              <a:rPr lang="fr-FR" sz="2000" b="1" i="1" dirty="0" smtClean="0">
                <a:solidFill>
                  <a:srgbClr val="984807"/>
                </a:solidFill>
                <a:effectLst/>
                <a:latin typeface="Century Gothic"/>
                <a:ea typeface="Calibri"/>
              </a:rPr>
              <a:t>			Qu’as-tu </a:t>
            </a:r>
            <a:r>
              <a:rPr lang="fr-FR" sz="2000" b="1" i="1" dirty="0">
                <a:solidFill>
                  <a:srgbClr val="984807"/>
                </a:solidFill>
                <a:effectLst/>
                <a:latin typeface="Century Gothic"/>
                <a:ea typeface="Calibri"/>
              </a:rPr>
              <a:t>obtenu ?</a:t>
            </a:r>
            <a:endParaRPr lang="fr-FR" sz="2000" dirty="0">
              <a:effectLst/>
              <a:latin typeface="Times New Roman"/>
              <a:ea typeface="Times New Roman"/>
            </a:endParaRPr>
          </a:p>
          <a:p>
            <a:pPr algn="just">
              <a:lnSpc>
                <a:spcPct val="150000"/>
              </a:lnSpc>
              <a:spcAft>
                <a:spcPts val="0"/>
              </a:spcAft>
            </a:pPr>
            <a:r>
              <a:rPr lang="fr-FR" sz="2000" dirty="0">
                <a:effectLst/>
                <a:latin typeface="Times New Roman"/>
                <a:ea typeface="Times New Roman"/>
              </a:rPr>
              <a:t> </a:t>
            </a:r>
          </a:p>
        </p:txBody>
      </p:sp>
      <p:pic>
        <p:nvPicPr>
          <p:cNvPr id="11" name="Imag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359" y="4862844"/>
            <a:ext cx="1044345" cy="1158444"/>
          </a:xfrm>
          <a:prstGeom prst="rect">
            <a:avLst/>
          </a:prstGeom>
          <a:noFill/>
          <a:ln>
            <a:noFill/>
          </a:ln>
        </p:spPr>
      </p:pic>
      <p:pic>
        <p:nvPicPr>
          <p:cNvPr id="12" name="Imag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862844"/>
            <a:ext cx="1728192" cy="115844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604448" y="6488668"/>
            <a:ext cx="407035" cy="369332"/>
          </a:xfrm>
          <a:prstGeom prst="rect">
            <a:avLst/>
          </a:prstGeom>
          <a:noFill/>
        </p:spPr>
        <p:txBody>
          <a:bodyPr wrap="square" rtlCol="0">
            <a:spAutoFit/>
          </a:bodyPr>
          <a:lstStyle/>
          <a:p>
            <a:r>
              <a:rPr lang="fr-FR" dirty="0" smtClean="0"/>
              <a:t>9</a:t>
            </a:r>
            <a:endParaRPr lang="fr-FR" dirty="0"/>
          </a:p>
        </p:txBody>
      </p:sp>
    </p:spTree>
    <p:extLst>
      <p:ext uri="{BB962C8B-B14F-4D97-AF65-F5344CB8AC3E}">
        <p14:creationId xmlns:p14="http://schemas.microsoft.com/office/powerpoint/2010/main" val="2287381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8"/>
          <p:cNvSpPr txBox="1"/>
          <p:nvPr/>
        </p:nvSpPr>
        <p:spPr>
          <a:xfrm>
            <a:off x="611561" y="2060848"/>
            <a:ext cx="7848872" cy="38164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348740" indent="3810" algn="just">
              <a:spcAft>
                <a:spcPts val="0"/>
              </a:spcAft>
            </a:pPr>
            <a:r>
              <a:rPr lang="fr-FR" sz="2000" dirty="0" smtClean="0">
                <a:solidFill>
                  <a:srgbClr val="984806"/>
                </a:solidFill>
                <a:effectLst/>
                <a:latin typeface="Dotum" panose="020B0600000101010101" pitchFamily="34" charset="-127"/>
                <a:ea typeface="Dotum" panose="020B0600000101010101" pitchFamily="34" charset="-127"/>
                <a:cs typeface="Times New Roman"/>
              </a:rPr>
              <a:t>			</a:t>
            </a:r>
            <a:endParaRPr lang="fr-FR" sz="2000" b="1" i="1" dirty="0">
              <a:solidFill>
                <a:srgbClr val="984806"/>
              </a:solidFill>
              <a:latin typeface="Dotum" panose="020B0600000101010101" pitchFamily="34" charset="-127"/>
              <a:ea typeface="Dotum" panose="020B0600000101010101" pitchFamily="34" charset="-127"/>
              <a:cs typeface="Times New Roman"/>
            </a:endParaRPr>
          </a:p>
          <a:p>
            <a:pPr algn="just">
              <a:spcAft>
                <a:spcPts val="0"/>
              </a:spcAft>
            </a:pPr>
            <a:r>
              <a:rPr lang="fr-FR" sz="2000" b="1" i="1" dirty="0" smtClean="0">
                <a:solidFill>
                  <a:srgbClr val="984806"/>
                </a:solidFill>
                <a:effectLst/>
                <a:latin typeface="Century Gothic" panose="020B0502020202020204" pitchFamily="34" charset="0"/>
                <a:ea typeface="Dotum" panose="020B0600000101010101" pitchFamily="34" charset="-127"/>
                <a:cs typeface="Times New Roman"/>
              </a:rPr>
              <a:t>Tasse</a:t>
            </a:r>
            <a:r>
              <a:rPr lang="fr-FR" sz="2000" dirty="0" smtClean="0">
                <a:solidFill>
                  <a:srgbClr val="984806"/>
                </a:solidFill>
                <a:effectLst/>
                <a:latin typeface="Century Gothic" panose="020B0502020202020204" pitchFamily="34" charset="0"/>
                <a:ea typeface="Dotum" panose="020B0600000101010101" pitchFamily="34" charset="-127"/>
                <a:cs typeface="Times New Roman"/>
              </a:rPr>
              <a:t>  </a:t>
            </a:r>
            <a:r>
              <a:rPr lang="fr-FR" sz="2000" dirty="0">
                <a:solidFill>
                  <a:srgbClr val="984806"/>
                </a:solidFill>
                <a:effectLst/>
                <a:latin typeface="Century Gothic" panose="020B0502020202020204" pitchFamily="34" charset="0"/>
                <a:ea typeface="Dotum" panose="020B0600000101010101" pitchFamily="34" charset="-127"/>
                <a:cs typeface="Times New Roman"/>
              </a:rPr>
              <a:t>encore  en  mettant   un  petit   papier sulfurisé sur le dessus pour éviter que le chocolat ne colle à tes doigts. Fais encore chauffer quelques secondes. Attention, surveille bien pour arrêter à temps : il ne faut pas que le chocolat devienne trop chaud ou trop liquide ! Puis laisse cailler au frigidaire. Quand ton chocolat a refroidi et durci observe bien.</a:t>
            </a:r>
            <a:endParaRPr lang="fr-FR" sz="2000" dirty="0">
              <a:effectLst/>
              <a:latin typeface="Century Gothic" panose="020B0502020202020204" pitchFamily="34" charset="0"/>
              <a:ea typeface="Dotum" panose="020B0600000101010101" pitchFamily="34" charset="-127"/>
            </a:endParaRPr>
          </a:p>
          <a:p>
            <a:pPr algn="just">
              <a:spcAft>
                <a:spcPts val="0"/>
              </a:spcAft>
            </a:pPr>
            <a:endParaRPr lang="fr-FR" sz="2000" dirty="0" smtClean="0">
              <a:solidFill>
                <a:srgbClr val="984806"/>
              </a:solidFill>
              <a:effectLst/>
              <a:latin typeface="Century Gothic" panose="020B0502020202020204" pitchFamily="34" charset="0"/>
              <a:ea typeface="Dotum" panose="020B0600000101010101" pitchFamily="34" charset="-127"/>
              <a:cs typeface="Times New Roman"/>
            </a:endParaRPr>
          </a:p>
          <a:p>
            <a:pPr algn="just">
              <a:spcAft>
                <a:spcPts val="0"/>
              </a:spcAft>
            </a:pPr>
            <a:r>
              <a:rPr lang="fr-FR" sz="2000" dirty="0" smtClean="0">
                <a:solidFill>
                  <a:srgbClr val="984806"/>
                </a:solidFill>
                <a:effectLst/>
                <a:latin typeface="Century Gothic" panose="020B0502020202020204" pitchFamily="34" charset="0"/>
                <a:ea typeface="Dotum" panose="020B0600000101010101" pitchFamily="34" charset="-127"/>
                <a:cs typeface="Times New Roman"/>
              </a:rPr>
              <a:t>Ta </a:t>
            </a:r>
            <a:r>
              <a:rPr lang="fr-FR" sz="2000" dirty="0">
                <a:solidFill>
                  <a:srgbClr val="984806"/>
                </a:solidFill>
                <a:effectLst/>
                <a:latin typeface="Century Gothic" panose="020B0502020202020204" pitchFamily="34" charset="0"/>
                <a:ea typeface="Dotum" panose="020B0600000101010101" pitchFamily="34" charset="-127"/>
                <a:cs typeface="Times New Roman"/>
              </a:rPr>
              <a:t>préparation chocolatée a subi de la </a:t>
            </a:r>
            <a:r>
              <a:rPr lang="fr-FR" sz="2000" b="1" i="1" dirty="0">
                <a:solidFill>
                  <a:srgbClr val="984806"/>
                </a:solidFill>
                <a:effectLst/>
                <a:latin typeface="Century Gothic" panose="020B0502020202020204" pitchFamily="34" charset="0"/>
                <a:ea typeface="Dotum" panose="020B0600000101010101" pitchFamily="34" charset="-127"/>
                <a:cs typeface="Times New Roman"/>
              </a:rPr>
              <a:t>pression</a:t>
            </a:r>
            <a:r>
              <a:rPr lang="fr-FR" sz="2000" dirty="0">
                <a:solidFill>
                  <a:srgbClr val="984806"/>
                </a:solidFill>
                <a:effectLst/>
                <a:latin typeface="Century Gothic" panose="020B0502020202020204" pitchFamily="34" charset="0"/>
                <a:ea typeface="Dotum" panose="020B0600000101010101" pitchFamily="34" charset="-127"/>
                <a:cs typeface="Times New Roman"/>
              </a:rPr>
              <a:t> et de la chaleur. </a:t>
            </a:r>
            <a:r>
              <a:rPr lang="fr-FR" sz="2000" b="1" i="1" dirty="0">
                <a:solidFill>
                  <a:srgbClr val="984806"/>
                </a:solidFill>
                <a:effectLst/>
                <a:latin typeface="Century Gothic" panose="020B0502020202020204" pitchFamily="34" charset="0"/>
                <a:ea typeface="Dotum" panose="020B0600000101010101" pitchFamily="34" charset="-127"/>
                <a:cs typeface="Times New Roman"/>
              </a:rPr>
              <a:t>En quoi s’est-elle transformée ?*</a:t>
            </a:r>
            <a:endParaRPr lang="fr-FR" sz="2000" dirty="0">
              <a:effectLst/>
              <a:latin typeface="Century Gothic" panose="020B0502020202020204" pitchFamily="34" charset="0"/>
              <a:ea typeface="Dotum" panose="020B0600000101010101" pitchFamily="34" charset="-127"/>
            </a:endParaRPr>
          </a:p>
          <a:p>
            <a:pPr algn="just">
              <a:spcAft>
                <a:spcPts val="0"/>
              </a:spcAft>
            </a:pPr>
            <a:r>
              <a:rPr lang="fr-FR" sz="2000" b="1" i="1" dirty="0">
                <a:solidFill>
                  <a:srgbClr val="000000"/>
                </a:solidFill>
                <a:effectLst/>
                <a:latin typeface="Century Gothic"/>
                <a:ea typeface="Times New Roman"/>
                <a:cs typeface="Times New Roman"/>
              </a:rPr>
              <a:t> </a:t>
            </a:r>
            <a:endParaRPr lang="fr-FR" sz="2000" dirty="0">
              <a:effectLst/>
              <a:latin typeface="Times New Roman"/>
              <a:ea typeface="Times New Roman"/>
            </a:endParaRPr>
          </a:p>
          <a:p>
            <a:pPr algn="just">
              <a:spcAft>
                <a:spcPts val="0"/>
              </a:spcAft>
            </a:pPr>
            <a:r>
              <a:rPr lang="fr-FR" sz="2000" b="1" i="1" dirty="0">
                <a:solidFill>
                  <a:srgbClr val="000000"/>
                </a:solidFill>
                <a:effectLst/>
                <a:latin typeface="Century Gothic"/>
                <a:ea typeface="Times New Roman"/>
                <a:cs typeface="Times New Roman"/>
              </a:rPr>
              <a:t> </a:t>
            </a:r>
            <a:endParaRPr lang="fr-FR" sz="2000" dirty="0">
              <a:effectLst/>
              <a:latin typeface="Times New Roman"/>
              <a:ea typeface="Times New Roman"/>
            </a:endParaRPr>
          </a:p>
          <a:p>
            <a:pPr algn="just">
              <a:spcAft>
                <a:spcPts val="0"/>
              </a:spcAft>
            </a:pPr>
            <a:r>
              <a:rPr lang="fr-FR" sz="2000" b="1" i="1" dirty="0">
                <a:solidFill>
                  <a:srgbClr val="000000"/>
                </a:solidFill>
                <a:effectLst/>
                <a:ea typeface="Times New Roman"/>
                <a:cs typeface="Times New Roman"/>
              </a:rPr>
              <a:t> </a:t>
            </a:r>
            <a:endParaRPr lang="fr-FR" sz="2000" dirty="0">
              <a:effectLst/>
              <a:latin typeface="Times New Roman"/>
              <a:ea typeface="Times New Roman"/>
            </a:endParaRPr>
          </a:p>
          <a:p>
            <a:pPr algn="just">
              <a:spcAft>
                <a:spcPts val="0"/>
              </a:spcAft>
            </a:pPr>
            <a:r>
              <a:rPr lang="fr-FR" sz="2000" b="1" i="1" dirty="0">
                <a:solidFill>
                  <a:srgbClr val="000000"/>
                </a:solidFill>
                <a:effectLst/>
                <a:ea typeface="Times New Roman"/>
                <a:cs typeface="Times New Roman"/>
              </a:rPr>
              <a:t> </a:t>
            </a:r>
            <a:endParaRPr lang="fr-FR" sz="2000" dirty="0">
              <a:effectLst/>
              <a:latin typeface="Times New Roman"/>
              <a:ea typeface="Times New Roman"/>
            </a:endParaRPr>
          </a:p>
          <a:p>
            <a:pPr algn="just">
              <a:spcAft>
                <a:spcPts val="0"/>
              </a:spcAft>
            </a:pPr>
            <a:r>
              <a:rPr lang="fr-FR" sz="2000" b="1" i="1" dirty="0">
                <a:solidFill>
                  <a:srgbClr val="000000"/>
                </a:solidFill>
                <a:effectLst/>
                <a:ea typeface="Times New Roman"/>
                <a:cs typeface="Times New Roman"/>
              </a:rPr>
              <a:t> </a:t>
            </a:r>
            <a:endParaRPr lang="fr-FR" sz="2000" dirty="0">
              <a:effectLst/>
              <a:latin typeface="Times New Roman"/>
              <a:ea typeface="Times New Roman"/>
            </a:endParaRPr>
          </a:p>
          <a:p>
            <a:pPr algn="just">
              <a:spcAft>
                <a:spcPts val="0"/>
              </a:spcAft>
            </a:pPr>
            <a:endParaRPr lang="fr-FR" sz="2000" b="1" i="1" dirty="0">
              <a:solidFill>
                <a:srgbClr val="000000"/>
              </a:solidFill>
              <a:effectLst/>
              <a:ea typeface="Times New Roman"/>
              <a:cs typeface="Times New Roman"/>
            </a:endParaRPr>
          </a:p>
          <a:p>
            <a:pPr algn="just">
              <a:spcAft>
                <a:spcPts val="0"/>
              </a:spcAft>
            </a:pPr>
            <a:endParaRPr lang="fr-FR" sz="2000" b="1" i="1" dirty="0">
              <a:solidFill>
                <a:srgbClr val="000000"/>
              </a:solidFill>
              <a:effectLst/>
              <a:ea typeface="Times New Roman"/>
              <a:cs typeface="Times New Roman"/>
            </a:endParaRPr>
          </a:p>
          <a:p>
            <a:pPr algn="just">
              <a:spcAft>
                <a:spcPts val="0"/>
              </a:spcAft>
            </a:pPr>
            <a:r>
              <a:rPr lang="fr-FR" sz="2000" b="1" i="1" dirty="0">
                <a:solidFill>
                  <a:srgbClr val="000000"/>
                </a:solidFill>
                <a:effectLst/>
                <a:ea typeface="Times New Roman"/>
                <a:cs typeface="Times New Roman"/>
              </a:rPr>
              <a:t> </a:t>
            </a:r>
            <a:endParaRPr lang="fr-FR" sz="2000" dirty="0">
              <a:effectLst/>
              <a:latin typeface="Times New Roman"/>
              <a:ea typeface="Times New Roman"/>
            </a:endParaRPr>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67796"/>
            <a:ext cx="2304256" cy="1421044"/>
          </a:xfrm>
          <a:prstGeom prst="rect">
            <a:avLst/>
          </a:prstGeom>
          <a:noFill/>
          <a:extLst/>
        </p:spPr>
      </p:pic>
      <p:sp>
        <p:nvSpPr>
          <p:cNvPr id="6" name="ZoneTexte 8"/>
          <p:cNvSpPr txBox="1"/>
          <p:nvPr/>
        </p:nvSpPr>
        <p:spPr>
          <a:xfrm>
            <a:off x="3131840" y="404664"/>
            <a:ext cx="5328592" cy="18002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algn="just">
              <a:spcAft>
                <a:spcPts val="0"/>
              </a:spcAft>
            </a:pPr>
            <a:r>
              <a:rPr lang="fr-FR" sz="2400" b="1" kern="1200" dirty="0" smtClean="0">
                <a:solidFill>
                  <a:srgbClr val="984806"/>
                </a:solidFill>
                <a:effectLst/>
                <a:latin typeface="Century Gothic" panose="020B0502020202020204" pitchFamily="34" charset="0"/>
                <a:ea typeface="Times New Roman"/>
              </a:rPr>
              <a:t>3- </a:t>
            </a:r>
            <a:r>
              <a:rPr lang="fr-FR" sz="2000" kern="1200" dirty="0" smtClean="0">
                <a:solidFill>
                  <a:srgbClr val="984806"/>
                </a:solidFill>
                <a:effectLst/>
                <a:latin typeface="Century Gothic" panose="020B0502020202020204" pitchFamily="34" charset="0"/>
                <a:ea typeface="Times New Roman"/>
              </a:rPr>
              <a:t>Fais</a:t>
            </a:r>
            <a:r>
              <a:rPr lang="fr-FR" sz="2000" b="1" i="1" kern="1200" dirty="0" smtClean="0">
                <a:solidFill>
                  <a:srgbClr val="984806"/>
                </a:solidFill>
                <a:effectLst/>
                <a:latin typeface="Century Gothic" panose="020B0502020202020204" pitchFamily="34" charset="0"/>
                <a:ea typeface="Times New Roman"/>
              </a:rPr>
              <a:t> </a:t>
            </a:r>
            <a:r>
              <a:rPr lang="fr-FR" sz="2000" b="1" i="1" kern="1200" dirty="0">
                <a:solidFill>
                  <a:srgbClr val="984806"/>
                </a:solidFill>
                <a:effectLst/>
                <a:latin typeface="Century Gothic" panose="020B0502020202020204" pitchFamily="34" charset="0"/>
                <a:ea typeface="Times New Roman"/>
              </a:rPr>
              <a:t>chauffer </a:t>
            </a:r>
            <a:r>
              <a:rPr lang="fr-FR" sz="2000" kern="1200" dirty="0">
                <a:solidFill>
                  <a:srgbClr val="984806"/>
                </a:solidFill>
                <a:effectLst/>
                <a:latin typeface="Century Gothic" panose="020B0502020202020204" pitchFamily="34" charset="0"/>
                <a:ea typeface="Times New Roman"/>
              </a:rPr>
              <a:t>quelques secondes au micro-ondes, ou dans une assiette posée au-dessus d’une casserole d’eau chaude, </a:t>
            </a:r>
            <a:r>
              <a:rPr lang="fr-FR" sz="2000" kern="1200" dirty="0" smtClean="0">
                <a:solidFill>
                  <a:srgbClr val="984806"/>
                </a:solidFill>
                <a:effectLst/>
                <a:latin typeface="Century Gothic" panose="020B0502020202020204" pitchFamily="34" charset="0"/>
                <a:ea typeface="Times New Roman"/>
              </a:rPr>
              <a:t>jusqu’à ce que le </a:t>
            </a:r>
            <a:r>
              <a:rPr lang="fr-FR" sz="2000" kern="1200" dirty="0">
                <a:solidFill>
                  <a:srgbClr val="984806"/>
                </a:solidFill>
                <a:effectLst/>
                <a:latin typeface="Century Gothic" panose="020B0502020202020204" pitchFamily="34" charset="0"/>
                <a:ea typeface="Times New Roman"/>
              </a:rPr>
              <a:t>chocolat </a:t>
            </a:r>
            <a:r>
              <a:rPr lang="fr-FR" sz="2000" kern="1200" dirty="0" smtClean="0">
                <a:solidFill>
                  <a:srgbClr val="984806"/>
                </a:solidFill>
                <a:effectLst/>
                <a:latin typeface="Century Gothic" panose="020B0502020202020204" pitchFamily="34" charset="0"/>
                <a:ea typeface="Times New Roman"/>
              </a:rPr>
              <a:t>commence </a:t>
            </a:r>
            <a:r>
              <a:rPr lang="fr-FR" sz="2000" kern="1200" dirty="0">
                <a:solidFill>
                  <a:srgbClr val="984806"/>
                </a:solidFill>
                <a:effectLst/>
                <a:latin typeface="Century Gothic" panose="020B0502020202020204" pitchFamily="34" charset="0"/>
                <a:ea typeface="Times New Roman"/>
              </a:rPr>
              <a:t>juste  à  ramollir.</a:t>
            </a:r>
            <a:r>
              <a:rPr lang="fr-FR" sz="1800" kern="1200" dirty="0">
                <a:solidFill>
                  <a:srgbClr val="984806"/>
                </a:solidFill>
                <a:effectLst/>
                <a:latin typeface="Century Gothic" panose="020B0502020202020204" pitchFamily="34" charset="0"/>
                <a:ea typeface="Times New Roman"/>
              </a:rPr>
              <a:t>  </a:t>
            </a:r>
            <a:endParaRPr lang="fr-FR" sz="1200" dirty="0">
              <a:effectLst/>
              <a:latin typeface="Century Gothic" panose="020B0502020202020204" pitchFamily="34" charset="0"/>
              <a:ea typeface="Times New Roman"/>
            </a:endParaRPr>
          </a:p>
          <a:p>
            <a:pPr algn="just">
              <a:spcAft>
                <a:spcPts val="0"/>
              </a:spcAft>
            </a:pPr>
            <a:r>
              <a:rPr lang="fr-FR" sz="2000" b="1" i="1" kern="1200" dirty="0">
                <a:solidFill>
                  <a:srgbClr val="000000"/>
                </a:solidFill>
                <a:effectLst/>
                <a:latin typeface="Century Gothic" panose="020B0502020202020204" pitchFamily="34" charset="0"/>
                <a:ea typeface="Times New Roman"/>
              </a:rPr>
              <a:t> </a:t>
            </a:r>
            <a:endParaRPr lang="fr-FR" sz="1200" dirty="0">
              <a:effectLst/>
              <a:latin typeface="Century Gothic" panose="020B0502020202020204" pitchFamily="34" charset="0"/>
              <a:ea typeface="Times New Roman"/>
            </a:endParaRPr>
          </a:p>
          <a:p>
            <a:pPr algn="just">
              <a:spcAft>
                <a:spcPts val="0"/>
              </a:spcAft>
            </a:pPr>
            <a:r>
              <a:rPr lang="fr-FR" sz="2000" b="1" i="1" kern="1200" dirty="0">
                <a:solidFill>
                  <a:srgbClr val="000000"/>
                </a:solidFill>
                <a:effectLst/>
                <a:latin typeface="Century Gothic" panose="020B0502020202020204" pitchFamily="34" charset="0"/>
                <a:ea typeface="Times New Roman"/>
              </a:rPr>
              <a:t> </a:t>
            </a:r>
            <a:endParaRPr lang="fr-FR" sz="1200" dirty="0">
              <a:effectLst/>
              <a:latin typeface="Century Gothic" panose="020B0502020202020204" pitchFamily="34" charset="0"/>
              <a:ea typeface="Times New Roman"/>
            </a:endParaRPr>
          </a:p>
          <a:p>
            <a:pPr algn="just">
              <a:spcAft>
                <a:spcPts val="0"/>
              </a:spcAft>
            </a:pPr>
            <a:r>
              <a:rPr lang="fr-FR" sz="2000" b="1" i="1" kern="1200" dirty="0">
                <a:solidFill>
                  <a:srgbClr val="000000"/>
                </a:solidFill>
                <a:effectLst/>
                <a:latin typeface="Century Gothic" panose="020B0502020202020204" pitchFamily="34" charset="0"/>
                <a:ea typeface="Times New Roman"/>
              </a:rPr>
              <a:t> </a:t>
            </a:r>
            <a:endParaRPr lang="fr-FR" sz="1200" dirty="0">
              <a:effectLst/>
              <a:latin typeface="Century Gothic" panose="020B0502020202020204" pitchFamily="34" charset="0"/>
              <a:ea typeface="Times New Roman"/>
            </a:endParaRPr>
          </a:p>
          <a:p>
            <a:pPr algn="just">
              <a:spcAft>
                <a:spcPts val="0"/>
              </a:spcAft>
            </a:pPr>
            <a:r>
              <a:rPr lang="fr-FR" sz="2000" b="1" i="1" kern="1200" dirty="0">
                <a:solidFill>
                  <a:srgbClr val="000000"/>
                </a:solidFill>
                <a:effectLst/>
                <a:latin typeface="Century Gothic" panose="020B0502020202020204" pitchFamily="34" charset="0"/>
                <a:ea typeface="Times New Roman"/>
              </a:rPr>
              <a:t> </a:t>
            </a:r>
            <a:endParaRPr lang="fr-FR" sz="1200" dirty="0">
              <a:effectLst/>
              <a:latin typeface="Century Gothic" panose="020B0502020202020204" pitchFamily="34" charset="0"/>
              <a:ea typeface="Times New Roman"/>
            </a:endParaRPr>
          </a:p>
          <a:p>
            <a:pPr algn="just">
              <a:spcAft>
                <a:spcPts val="0"/>
              </a:spcAft>
            </a:pPr>
            <a:r>
              <a:rPr lang="fr-FR" sz="2000" b="1" i="1" kern="1200" dirty="0">
                <a:solidFill>
                  <a:srgbClr val="000000"/>
                </a:solidFill>
                <a:effectLst/>
                <a:latin typeface="Century Gothic" panose="020B0502020202020204" pitchFamily="34" charset="0"/>
                <a:ea typeface="Times New Roman"/>
              </a:rPr>
              <a:t> </a:t>
            </a:r>
            <a:endParaRPr lang="fr-FR" sz="1200" dirty="0">
              <a:effectLst/>
              <a:latin typeface="Century Gothic" panose="020B0502020202020204" pitchFamily="34" charset="0"/>
              <a:ea typeface="Times New Roman"/>
            </a:endParaRPr>
          </a:p>
        </p:txBody>
      </p:sp>
      <p:sp>
        <p:nvSpPr>
          <p:cNvPr id="7" name="ZoneTexte 6"/>
          <p:cNvSpPr txBox="1"/>
          <p:nvPr/>
        </p:nvSpPr>
        <p:spPr>
          <a:xfrm>
            <a:off x="8460432" y="6488668"/>
            <a:ext cx="551051" cy="369332"/>
          </a:xfrm>
          <a:prstGeom prst="rect">
            <a:avLst/>
          </a:prstGeom>
          <a:noFill/>
        </p:spPr>
        <p:txBody>
          <a:bodyPr wrap="square" rtlCol="0">
            <a:spAutoFit/>
          </a:bodyPr>
          <a:lstStyle/>
          <a:p>
            <a:r>
              <a:rPr lang="fr-FR" dirty="0" smtClean="0"/>
              <a:t>10</a:t>
            </a:r>
            <a:endParaRPr lang="fr-FR" dirty="0"/>
          </a:p>
        </p:txBody>
      </p:sp>
    </p:spTree>
    <p:extLst>
      <p:ext uri="{BB962C8B-B14F-4D97-AF65-F5344CB8AC3E}">
        <p14:creationId xmlns:p14="http://schemas.microsoft.com/office/powerpoint/2010/main" val="2879846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2770321" cy="5040560"/>
          </a:xfrm>
          <a:prstGeom prst="rect">
            <a:avLst/>
          </a:prstGeom>
          <a:noFill/>
          <a:extLst/>
        </p:spPr>
      </p:pic>
      <p:sp>
        <p:nvSpPr>
          <p:cNvPr id="5" name="ZoneTexte 44"/>
          <p:cNvSpPr txBox="1"/>
          <p:nvPr/>
        </p:nvSpPr>
        <p:spPr>
          <a:xfrm>
            <a:off x="3563888" y="803564"/>
            <a:ext cx="5040560" cy="5001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3200" b="1" dirty="0">
                <a:solidFill>
                  <a:srgbClr val="843F06"/>
                </a:solidFill>
                <a:effectLst/>
                <a:ea typeface="Times New Roman"/>
                <a:cs typeface="Times New Roman"/>
              </a:rPr>
              <a:t>Super une fontaine en chocolat !</a:t>
            </a:r>
          </a:p>
          <a:p>
            <a:pPr algn="just">
              <a:spcAft>
                <a:spcPts val="0"/>
              </a:spcAft>
            </a:pPr>
            <a:endParaRPr lang="fr-FR" sz="800" dirty="0">
              <a:effectLst/>
              <a:latin typeface="Times New Roman"/>
              <a:ea typeface="Times New Roman"/>
            </a:endParaRPr>
          </a:p>
          <a:p>
            <a:pPr algn="just">
              <a:spcAft>
                <a:spcPts val="0"/>
              </a:spcAft>
            </a:pPr>
            <a:r>
              <a:rPr lang="fr-FR" sz="1800" dirty="0">
                <a:solidFill>
                  <a:srgbClr val="904406"/>
                </a:solidFill>
                <a:effectLst/>
                <a:latin typeface="Century Gothic"/>
                <a:ea typeface="Times New Roman"/>
                <a:cs typeface="Times New Roman"/>
              </a:rPr>
              <a:t>Tu savoures déjà des yeux ce chocolat qui coule de la fontaine. Regarde bien ce qui se passe.</a:t>
            </a:r>
            <a:endParaRPr lang="fr-FR" sz="1800" dirty="0">
              <a:effectLst/>
              <a:latin typeface="Times New Roman"/>
              <a:ea typeface="Times New Roman"/>
            </a:endParaRPr>
          </a:p>
          <a:p>
            <a:pPr algn="just">
              <a:spcAft>
                <a:spcPts val="0"/>
              </a:spcAft>
            </a:pPr>
            <a:r>
              <a:rPr lang="fr-FR" sz="1800" dirty="0">
                <a:solidFill>
                  <a:srgbClr val="904406"/>
                </a:solidFill>
                <a:effectLst/>
                <a:latin typeface="Century Gothic"/>
                <a:ea typeface="Times New Roman"/>
                <a:cs typeface="Times New Roman"/>
              </a:rPr>
              <a:t>On a mis du chocolat à fondre dans un récipient qui chauffe en dessous (a).</a:t>
            </a:r>
            <a:endParaRPr lang="fr-FR" sz="1800" dirty="0">
              <a:effectLst/>
              <a:latin typeface="Times New Roman"/>
              <a:ea typeface="Times New Roman"/>
            </a:endParaRPr>
          </a:p>
          <a:p>
            <a:pPr algn="just">
              <a:spcAft>
                <a:spcPts val="0"/>
              </a:spcAft>
            </a:pPr>
            <a:r>
              <a:rPr lang="fr-FR" sz="1800" dirty="0">
                <a:solidFill>
                  <a:srgbClr val="904406"/>
                </a:solidFill>
                <a:effectLst/>
                <a:latin typeface="Century Gothic"/>
                <a:ea typeface="Times New Roman"/>
                <a:cs typeface="Times New Roman"/>
              </a:rPr>
              <a:t>Quand le chocolat est fondu, il va monter le long d’un conduit (b), sortir par un trou en haut (c) et redescendre en s’écoulant. Au contact de l’air il va refroidir et redevenir solide (d)</a:t>
            </a:r>
            <a:endParaRPr lang="fr-FR" sz="1800" dirty="0">
              <a:effectLst/>
              <a:latin typeface="Times New Roman"/>
              <a:ea typeface="Times New Roman"/>
            </a:endParaRPr>
          </a:p>
          <a:p>
            <a:pPr algn="just">
              <a:spcAft>
                <a:spcPts val="0"/>
              </a:spcAft>
            </a:pPr>
            <a:r>
              <a:rPr lang="fr-FR" sz="1800" b="1" dirty="0">
                <a:solidFill>
                  <a:srgbClr val="904406"/>
                </a:solidFill>
                <a:effectLst/>
                <a:ea typeface="Times New Roman"/>
                <a:cs typeface="Times New Roman"/>
              </a:rPr>
              <a:t>1 - A quoi peut-on comparer cela ?</a:t>
            </a:r>
            <a:endParaRPr lang="fr-FR" sz="1800" dirty="0">
              <a:effectLst/>
              <a:latin typeface="Times New Roman"/>
              <a:ea typeface="Times New Roman"/>
            </a:endParaRPr>
          </a:p>
          <a:p>
            <a:pPr algn="just">
              <a:spcAft>
                <a:spcPts val="0"/>
              </a:spcAft>
            </a:pPr>
            <a:r>
              <a:rPr lang="fr-FR" sz="1800" b="1" dirty="0">
                <a:solidFill>
                  <a:srgbClr val="904406"/>
                </a:solidFill>
                <a:effectLst/>
                <a:ea typeface="Times New Roman"/>
                <a:cs typeface="Times New Roman"/>
              </a:rPr>
              <a:t>2 - Attribue un nom « géologique aux lettres a, b, c, d au bout des flèches.</a:t>
            </a:r>
            <a:endParaRPr lang="fr-FR" sz="1800" dirty="0">
              <a:effectLst/>
              <a:latin typeface="Times New Roman"/>
              <a:ea typeface="Times New Roman"/>
            </a:endParaRPr>
          </a:p>
          <a:p>
            <a:pPr algn="just">
              <a:spcAft>
                <a:spcPts val="0"/>
              </a:spcAft>
            </a:pPr>
            <a:r>
              <a:rPr lang="fr-FR" sz="1800" dirty="0">
                <a:solidFill>
                  <a:srgbClr val="000000"/>
                </a:solidFill>
                <a:effectLst/>
                <a:ea typeface="Times New Roman"/>
                <a:cs typeface="Times New Roman"/>
              </a:rPr>
              <a:t> </a:t>
            </a:r>
            <a:endParaRPr lang="fr-FR" sz="1800" dirty="0">
              <a:effectLst/>
              <a:latin typeface="Times New Roman"/>
              <a:ea typeface="Times New Roman"/>
            </a:endParaRPr>
          </a:p>
        </p:txBody>
      </p:sp>
      <p:sp>
        <p:nvSpPr>
          <p:cNvPr id="6" name="ZoneTexte 53"/>
          <p:cNvSpPr txBox="1"/>
          <p:nvPr/>
        </p:nvSpPr>
        <p:spPr>
          <a:xfrm>
            <a:off x="3121913" y="1812057"/>
            <a:ext cx="257175"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800" dirty="0"/>
              <a:t>d</a:t>
            </a:r>
          </a:p>
        </p:txBody>
      </p:sp>
      <p:sp>
        <p:nvSpPr>
          <p:cNvPr id="7" name="ZoneTexte 54"/>
          <p:cNvSpPr txBox="1"/>
          <p:nvPr/>
        </p:nvSpPr>
        <p:spPr>
          <a:xfrm>
            <a:off x="3201937" y="5251439"/>
            <a:ext cx="257175"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800" dirty="0"/>
              <a:t>a</a:t>
            </a:r>
          </a:p>
        </p:txBody>
      </p:sp>
      <p:sp>
        <p:nvSpPr>
          <p:cNvPr id="8" name="ZoneTexte 55"/>
          <p:cNvSpPr txBox="1"/>
          <p:nvPr/>
        </p:nvSpPr>
        <p:spPr>
          <a:xfrm>
            <a:off x="3093696" y="3036193"/>
            <a:ext cx="257175"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800" dirty="0"/>
              <a:t>b</a:t>
            </a:r>
          </a:p>
        </p:txBody>
      </p:sp>
      <p:sp>
        <p:nvSpPr>
          <p:cNvPr id="9" name="ZoneTexte 56"/>
          <p:cNvSpPr txBox="1"/>
          <p:nvPr/>
        </p:nvSpPr>
        <p:spPr>
          <a:xfrm>
            <a:off x="3109277" y="371897"/>
            <a:ext cx="257175"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800" dirty="0"/>
              <a:t>c</a:t>
            </a:r>
          </a:p>
        </p:txBody>
      </p:sp>
      <p:cxnSp>
        <p:nvCxnSpPr>
          <p:cNvPr id="10" name="Connecteur droit 9"/>
          <p:cNvCxnSpPr/>
          <p:nvPr/>
        </p:nvCxnSpPr>
        <p:spPr>
          <a:xfrm flipV="1">
            <a:off x="1972469" y="476672"/>
            <a:ext cx="1087363" cy="330356"/>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Connecteur droit 10"/>
          <p:cNvCxnSpPr/>
          <p:nvPr/>
        </p:nvCxnSpPr>
        <p:spPr>
          <a:xfrm flipV="1">
            <a:off x="2183006" y="1916832"/>
            <a:ext cx="926271" cy="3547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Connecteur droit 11"/>
          <p:cNvCxnSpPr/>
          <p:nvPr/>
        </p:nvCxnSpPr>
        <p:spPr>
          <a:xfrm flipV="1">
            <a:off x="1972469" y="3140968"/>
            <a:ext cx="1136808" cy="277368"/>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Connecteur droit 12"/>
          <p:cNvCxnSpPr/>
          <p:nvPr/>
        </p:nvCxnSpPr>
        <p:spPr>
          <a:xfrm>
            <a:off x="2408872" y="5085184"/>
            <a:ext cx="793065" cy="271030"/>
          </a:xfrm>
          <a:prstGeom prst="line">
            <a:avLst/>
          </a:prstGeom>
        </p:spPr>
        <p:style>
          <a:lnRef idx="2">
            <a:schemeClr val="accent2"/>
          </a:lnRef>
          <a:fillRef idx="0">
            <a:schemeClr val="accent2"/>
          </a:fillRef>
          <a:effectRef idx="1">
            <a:schemeClr val="accent2"/>
          </a:effectRef>
          <a:fontRef idx="minor">
            <a:schemeClr val="tx1"/>
          </a:fontRef>
        </p:style>
      </p:cxnSp>
      <p:sp>
        <p:nvSpPr>
          <p:cNvPr id="15" name="ZoneTexte 14"/>
          <p:cNvSpPr txBox="1"/>
          <p:nvPr/>
        </p:nvSpPr>
        <p:spPr>
          <a:xfrm>
            <a:off x="8460432" y="6488668"/>
            <a:ext cx="551051" cy="369332"/>
          </a:xfrm>
          <a:prstGeom prst="rect">
            <a:avLst/>
          </a:prstGeom>
          <a:noFill/>
        </p:spPr>
        <p:txBody>
          <a:bodyPr wrap="square" rtlCol="0">
            <a:spAutoFit/>
          </a:bodyPr>
          <a:lstStyle/>
          <a:p>
            <a:r>
              <a:rPr lang="fr-FR" dirty="0" smtClean="0"/>
              <a:t>11</a:t>
            </a:r>
            <a:endParaRPr lang="fr-FR" dirty="0"/>
          </a:p>
        </p:txBody>
      </p:sp>
    </p:spTree>
    <p:extLst>
      <p:ext uri="{BB962C8B-B14F-4D97-AF65-F5344CB8AC3E}">
        <p14:creationId xmlns:p14="http://schemas.microsoft.com/office/powerpoint/2010/main" val="1118601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1"/>
          <p:cNvSpPr txBox="1"/>
          <p:nvPr/>
        </p:nvSpPr>
        <p:spPr>
          <a:xfrm>
            <a:off x="2224087" y="1604963"/>
            <a:ext cx="4695825" cy="364807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100" dirty="0"/>
          </a:p>
        </p:txBody>
      </p:sp>
      <p:sp>
        <p:nvSpPr>
          <p:cNvPr id="11" name="ZoneTexte 3"/>
          <p:cNvSpPr txBox="1"/>
          <p:nvPr/>
        </p:nvSpPr>
        <p:spPr>
          <a:xfrm>
            <a:off x="1187624" y="332656"/>
            <a:ext cx="7344816" cy="17516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2800" b="1" dirty="0">
                <a:solidFill>
                  <a:srgbClr val="000000"/>
                </a:solidFill>
                <a:effectLst/>
                <a:ea typeface="Times New Roman"/>
                <a:cs typeface="Times New Roman"/>
              </a:rPr>
              <a:t>La réalisation de cette animation est faite</a:t>
            </a:r>
          </a:p>
          <a:p>
            <a:pPr algn="ctr">
              <a:spcAft>
                <a:spcPts val="0"/>
              </a:spcAft>
            </a:pPr>
            <a:r>
              <a:rPr lang="fr-FR" sz="2800" b="1" dirty="0">
                <a:solidFill>
                  <a:srgbClr val="000000"/>
                </a:solidFill>
                <a:effectLst/>
                <a:ea typeface="Times New Roman"/>
                <a:cs typeface="Times New Roman"/>
              </a:rPr>
              <a:t>en partenariat avec</a:t>
            </a:r>
            <a:endParaRPr lang="fr-FR" sz="2800" dirty="0">
              <a:effectLst/>
              <a:ea typeface="Times New Roman"/>
            </a:endParaRPr>
          </a:p>
          <a:p>
            <a:pPr algn="ctr">
              <a:spcAft>
                <a:spcPts val="0"/>
              </a:spcAft>
            </a:pPr>
            <a:r>
              <a:rPr lang="fr-FR" sz="2800" b="1" dirty="0">
                <a:solidFill>
                  <a:srgbClr val="753805"/>
                </a:solidFill>
                <a:effectLst/>
                <a:ea typeface="Times New Roman"/>
                <a:cs typeface="Times New Roman"/>
              </a:rPr>
              <a:t>Jérôme Bories </a:t>
            </a:r>
            <a:endParaRPr lang="fr-FR" sz="2800" dirty="0">
              <a:solidFill>
                <a:srgbClr val="753805"/>
              </a:solidFill>
              <a:effectLst/>
              <a:latin typeface="Times New Roman"/>
              <a:ea typeface="Times New Roman"/>
            </a:endParaRPr>
          </a:p>
          <a:p>
            <a:pPr algn="ctr">
              <a:spcAft>
                <a:spcPts val="0"/>
              </a:spcAft>
            </a:pPr>
            <a:r>
              <a:rPr lang="fr-FR" sz="2800" b="1" dirty="0">
                <a:solidFill>
                  <a:srgbClr val="000000"/>
                </a:solidFill>
                <a:effectLst/>
                <a:ea typeface="Times New Roman"/>
                <a:cs typeface="Times New Roman"/>
              </a:rPr>
              <a:t> </a:t>
            </a:r>
            <a:endParaRPr lang="fr-FR" sz="2800" dirty="0">
              <a:effectLst/>
              <a:latin typeface="Times New Roman"/>
              <a:ea typeface="Times New Roman"/>
            </a:endParaRPr>
          </a:p>
          <a:p>
            <a:pPr algn="ctr">
              <a:spcAft>
                <a:spcPts val="0"/>
              </a:spcAft>
            </a:pPr>
            <a:r>
              <a:rPr lang="fr-FR" sz="2800" dirty="0">
                <a:effectLst/>
                <a:latin typeface="Times New Roman"/>
                <a:ea typeface="Times New Roman"/>
              </a:rPr>
              <a:t> </a:t>
            </a:r>
          </a:p>
          <a:p>
            <a:pPr algn="ctr">
              <a:spcAft>
                <a:spcPts val="0"/>
              </a:spcAft>
            </a:pPr>
            <a:r>
              <a:rPr lang="fr-FR" sz="1200" dirty="0">
                <a:effectLst/>
                <a:latin typeface="Times New Roman"/>
                <a:ea typeface="Times New Roman"/>
              </a:rPr>
              <a:t> </a:t>
            </a:r>
          </a:p>
        </p:txBody>
      </p:sp>
      <p:sp>
        <p:nvSpPr>
          <p:cNvPr id="12" name="ZoneTexte 2"/>
          <p:cNvSpPr txBox="1"/>
          <p:nvPr/>
        </p:nvSpPr>
        <p:spPr>
          <a:xfrm>
            <a:off x="503547" y="3212976"/>
            <a:ext cx="8136904" cy="34563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2000" i="1" dirty="0">
                <a:solidFill>
                  <a:srgbClr val="000000"/>
                </a:solidFill>
                <a:effectLst/>
                <a:ea typeface="Times New Roman"/>
                <a:cs typeface="Times New Roman"/>
              </a:rPr>
              <a:t>D’après une idée de la</a:t>
            </a:r>
            <a:endParaRPr lang="fr-FR" sz="2000" dirty="0">
              <a:effectLst/>
              <a:latin typeface="Times New Roman"/>
              <a:ea typeface="Times New Roman"/>
            </a:endParaRPr>
          </a:p>
          <a:p>
            <a:pPr algn="ctr">
              <a:spcAft>
                <a:spcPts val="0"/>
              </a:spcAft>
            </a:pPr>
            <a:r>
              <a:rPr lang="fr-FR" sz="2000" i="1" dirty="0">
                <a:solidFill>
                  <a:srgbClr val="000000"/>
                </a:solidFill>
                <a:effectLst/>
                <a:ea typeface="Times New Roman"/>
                <a:cs typeface="Times New Roman"/>
              </a:rPr>
              <a:t>Société Géologique de Londres</a:t>
            </a:r>
            <a:endParaRPr lang="fr-FR" sz="2000" dirty="0">
              <a:effectLst/>
              <a:latin typeface="Times New Roman"/>
              <a:ea typeface="Times New Roman"/>
            </a:endParaRPr>
          </a:p>
          <a:p>
            <a:pPr algn="ctr">
              <a:spcAft>
                <a:spcPts val="0"/>
              </a:spcAft>
            </a:pPr>
            <a:r>
              <a:rPr lang="fr-FR" sz="2000" b="1" dirty="0">
                <a:solidFill>
                  <a:srgbClr val="000000"/>
                </a:solidFill>
                <a:effectLst/>
                <a:ea typeface="Times New Roman"/>
                <a:cs typeface="Times New Roman"/>
              </a:rPr>
              <a:t> </a:t>
            </a:r>
            <a:endParaRPr lang="fr-FR" sz="2000" dirty="0">
              <a:effectLst/>
              <a:latin typeface="Times New Roman"/>
              <a:ea typeface="Times New Roman"/>
            </a:endParaRPr>
          </a:p>
          <a:p>
            <a:pPr algn="ctr">
              <a:spcAft>
                <a:spcPts val="0"/>
              </a:spcAft>
            </a:pPr>
            <a:r>
              <a:rPr lang="fr-FR" sz="1800" b="1" dirty="0">
                <a:solidFill>
                  <a:srgbClr val="000000"/>
                </a:solidFill>
                <a:effectLst/>
                <a:ea typeface="Times New Roman"/>
                <a:cs typeface="Times New Roman"/>
              </a:rPr>
              <a:t>Textes et dessins de </a:t>
            </a:r>
            <a:endParaRPr lang="fr-FR" sz="1800" dirty="0">
              <a:effectLst/>
              <a:latin typeface="Times New Roman"/>
              <a:ea typeface="Times New Roman"/>
            </a:endParaRPr>
          </a:p>
          <a:p>
            <a:pPr algn="ctr">
              <a:spcAft>
                <a:spcPts val="0"/>
              </a:spcAft>
            </a:pPr>
            <a:r>
              <a:rPr lang="fr-FR" sz="1800" b="1" dirty="0">
                <a:solidFill>
                  <a:srgbClr val="000000"/>
                </a:solidFill>
                <a:effectLst/>
                <a:ea typeface="Times New Roman"/>
                <a:cs typeface="Times New Roman"/>
              </a:rPr>
              <a:t>Minéraux et Fossiles des Pyrénées</a:t>
            </a:r>
            <a:endParaRPr lang="fr-FR" sz="1800" dirty="0">
              <a:effectLst/>
              <a:latin typeface="Times New Roman"/>
              <a:ea typeface="Times New Roman"/>
            </a:endParaRPr>
          </a:p>
          <a:p>
            <a:pPr algn="ctr">
              <a:spcAft>
                <a:spcPts val="0"/>
              </a:spcAft>
            </a:pPr>
            <a:r>
              <a:rPr lang="fr-FR" sz="1800" dirty="0">
                <a:solidFill>
                  <a:srgbClr val="000000"/>
                </a:solidFill>
                <a:effectLst/>
                <a:ea typeface="Times New Roman"/>
                <a:cs typeface="Times New Roman"/>
              </a:rPr>
              <a:t>http ://www.mfp64.fr</a:t>
            </a:r>
            <a:endParaRPr lang="fr-FR" sz="1800" dirty="0">
              <a:effectLst/>
              <a:latin typeface="Times New Roman"/>
              <a:ea typeface="Times New Roman"/>
            </a:endParaRPr>
          </a:p>
          <a:p>
            <a:pPr algn="ctr">
              <a:spcAft>
                <a:spcPts val="0"/>
              </a:spcAft>
            </a:pPr>
            <a:r>
              <a:rPr lang="fr-FR" sz="1800" b="1" i="1" dirty="0">
                <a:solidFill>
                  <a:srgbClr val="000000"/>
                </a:solidFill>
                <a:effectLst/>
                <a:ea typeface="Times New Roman"/>
                <a:cs typeface="Times New Roman"/>
              </a:rPr>
              <a:t>Avec tous nos </a:t>
            </a:r>
            <a:r>
              <a:rPr lang="fr-FR" sz="1800" b="1" i="1" dirty="0" smtClean="0">
                <a:solidFill>
                  <a:srgbClr val="000000"/>
                </a:solidFill>
                <a:effectLst/>
                <a:ea typeface="Times New Roman"/>
                <a:cs typeface="Times New Roman"/>
              </a:rPr>
              <a:t>remerciements</a:t>
            </a:r>
          </a:p>
          <a:p>
            <a:pPr algn="ctr">
              <a:spcAft>
                <a:spcPts val="0"/>
              </a:spcAft>
            </a:pPr>
            <a:endParaRPr lang="fr-FR" sz="1800" b="1" dirty="0">
              <a:effectLst/>
              <a:latin typeface="Times New Roman"/>
              <a:ea typeface="Times New Roman"/>
            </a:endParaRPr>
          </a:p>
          <a:p>
            <a:pPr algn="just">
              <a:spcAft>
                <a:spcPts val="0"/>
              </a:spcAft>
            </a:pPr>
            <a:r>
              <a:rPr lang="fr-FR" sz="1800" dirty="0" smtClean="0">
                <a:latin typeface="Times New Roman"/>
                <a:ea typeface="Times New Roman"/>
              </a:rPr>
              <a:t>      P</a:t>
            </a:r>
            <a:r>
              <a:rPr lang="fr-FR" sz="1800" dirty="0" smtClean="0">
                <a:effectLst/>
                <a:latin typeface="Times New Roman"/>
                <a:ea typeface="Times New Roman"/>
              </a:rPr>
              <a:t>our illustrer </a:t>
            </a:r>
            <a:r>
              <a:rPr lang="fr-FR" sz="1800" dirty="0">
                <a:latin typeface="Times New Roman"/>
                <a:ea typeface="Times New Roman"/>
              </a:rPr>
              <a:t> </a:t>
            </a:r>
            <a:r>
              <a:rPr lang="fr-FR" sz="1800" dirty="0" smtClean="0">
                <a:latin typeface="Times New Roman"/>
                <a:ea typeface="Times New Roman"/>
              </a:rPr>
              <a:t>ce fascicule  destiné aux enfants, nous avons emprunté des  </a:t>
            </a:r>
            <a:r>
              <a:rPr lang="fr-FR" sz="1800" dirty="0" smtClean="0">
                <a:effectLst/>
                <a:latin typeface="Times New Roman"/>
                <a:ea typeface="Times New Roman"/>
              </a:rPr>
              <a:t>photos de Gabriel </a:t>
            </a:r>
            <a:r>
              <a:rPr lang="fr-FR" sz="1800" dirty="0" err="1" smtClean="0">
                <a:effectLst/>
                <a:latin typeface="Times New Roman"/>
                <a:ea typeface="Times New Roman"/>
              </a:rPr>
              <a:t>Vignard</a:t>
            </a:r>
            <a:r>
              <a:rPr lang="fr-FR" sz="1800" dirty="0" smtClean="0">
                <a:effectLst/>
                <a:latin typeface="Times New Roman"/>
                <a:ea typeface="Times New Roman"/>
              </a:rPr>
              <a:t>  dans l’ouvrage </a:t>
            </a:r>
            <a:r>
              <a:rPr lang="fr-FR" sz="1800" baseline="0" dirty="0" smtClean="0">
                <a:effectLst/>
                <a:latin typeface="Times New Roman"/>
                <a:ea typeface="Times New Roman"/>
              </a:rPr>
              <a:t>de JC. Bousquet "Géologie en Languedoc-Roussillon » - BRGM </a:t>
            </a:r>
            <a:r>
              <a:rPr lang="fr-FR" sz="1800" baseline="0" dirty="0">
                <a:effectLst/>
                <a:latin typeface="Times New Roman"/>
                <a:ea typeface="Times New Roman"/>
              </a:rPr>
              <a:t>Editions</a:t>
            </a:r>
            <a:endParaRPr lang="fr-FR" sz="1800" dirty="0">
              <a:effectLst/>
              <a:latin typeface="Times New Roman"/>
              <a:ea typeface="Times New Roman"/>
            </a:endParaRPr>
          </a:p>
        </p:txBody>
      </p:sp>
      <p:pic>
        <p:nvPicPr>
          <p:cNvPr id="13" name="Image 12"/>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700808"/>
            <a:ext cx="2736304" cy="1636563"/>
          </a:xfrm>
          <a:prstGeom prst="rect">
            <a:avLst/>
          </a:prstGeom>
          <a:noFill/>
          <a:ln>
            <a:noFill/>
          </a:ln>
        </p:spPr>
      </p:pic>
      <p:pic>
        <p:nvPicPr>
          <p:cNvPr id="14" name="Image 13" descr="https://encrypted-tbn3.gstatic.com/images?q=tbn:ANd9GcTIL6JZBPKFzyrjCbEhU_xC3TZh5EcCqVDzVbXznSe7jdzYhQ4z"/>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547" y="5589240"/>
            <a:ext cx="407035" cy="407035"/>
          </a:xfrm>
          <a:prstGeom prst="rect">
            <a:avLst/>
          </a:prstGeom>
          <a:noFill/>
          <a:ln>
            <a:noFill/>
          </a:ln>
        </p:spPr>
      </p:pic>
    </p:spTree>
    <p:extLst>
      <p:ext uri="{BB962C8B-B14F-4D97-AF65-F5344CB8AC3E}">
        <p14:creationId xmlns:p14="http://schemas.microsoft.com/office/powerpoint/2010/main" val="2712012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33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513" y="0"/>
            <a:ext cx="9180513"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9"/>
          <p:cNvSpPr txBox="1"/>
          <p:nvPr/>
        </p:nvSpPr>
        <p:spPr>
          <a:xfrm>
            <a:off x="-36512" y="476672"/>
            <a:ext cx="9180512" cy="749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cene3d>
              <a:camera prst="orthographicFront"/>
              <a:lightRig rig="soft" dir="t">
                <a:rot lat="0" lon="0" rev="10800000"/>
              </a:lightRig>
            </a:scene3d>
            <a:sp3d>
              <a:bevelT w="27940" h="12700"/>
              <a:contourClr>
                <a:srgbClr val="DDDDDD"/>
              </a:contourClr>
            </a:sp3d>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4800" b="1" i="0" cap="none" spc="150" dirty="0">
                <a:ln w="11430"/>
                <a:solidFill>
                  <a:srgbClr val="F8F8F8"/>
                </a:solidFill>
                <a:effectLst>
                  <a:outerShdw blurRad="25400" algn="tl" rotWithShape="0">
                    <a:srgbClr val="000000">
                      <a:alpha val="43000"/>
                    </a:srgbClr>
                  </a:outerShdw>
                </a:effectLst>
                <a:latin typeface="Lucida Handwriting" panose="03010101010101010101" pitchFamily="66" charset="0"/>
              </a:rPr>
              <a:t>Géologie gourmande</a:t>
            </a:r>
          </a:p>
        </p:txBody>
      </p:sp>
      <p:sp>
        <p:nvSpPr>
          <p:cNvPr id="6" name="ZoneTexte 10"/>
          <p:cNvSpPr txBox="1"/>
          <p:nvPr/>
        </p:nvSpPr>
        <p:spPr>
          <a:xfrm>
            <a:off x="-36513" y="1844824"/>
            <a:ext cx="9180513" cy="25922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8000" b="1" i="0" cap="none" spc="0" dirty="0">
                <a:ln w="1905">
                  <a:solidFill>
                    <a:schemeClr val="accent2">
                      <a:lumMod val="50000"/>
                    </a:schemeClr>
                  </a:solidFill>
                </a:ln>
                <a:blipFill>
                  <a:blip r:embed="rId6"/>
                  <a:tile tx="0" ty="0" sx="100000" sy="100000" flip="none" algn="tl"/>
                </a:blipFill>
                <a:effectLst>
                  <a:innerShdw blurRad="69850" dist="43180" dir="5400000">
                    <a:srgbClr val="000000">
                      <a:alpha val="65000"/>
                    </a:srgbClr>
                  </a:innerShdw>
                </a:effectLst>
                <a:latin typeface="+mj-lt"/>
              </a:rPr>
              <a:t>ROCHES......</a:t>
            </a:r>
          </a:p>
          <a:p>
            <a:pPr algn="ctr"/>
            <a:r>
              <a:rPr lang="fr-FR" sz="8000" b="1" i="0" cap="none" spc="0" dirty="0">
                <a:ln w="1905"/>
                <a:gradFill flip="none" rotWithShape="1">
                  <a:gsLst>
                    <a:gs pos="0">
                      <a:srgbClr val="753805"/>
                    </a:gs>
                    <a:gs pos="85000">
                      <a:srgbClr val="753805"/>
                    </a:gs>
                    <a:gs pos="70000">
                      <a:schemeClr val="bg1"/>
                    </a:gs>
                    <a:gs pos="54000">
                      <a:srgbClr val="753805"/>
                    </a:gs>
                    <a:gs pos="41000">
                      <a:schemeClr val="bg1"/>
                    </a:gs>
                    <a:gs pos="28000">
                      <a:srgbClr val="753805"/>
                    </a:gs>
                    <a:gs pos="13000">
                      <a:schemeClr val="accent6">
                        <a:tint val="12000"/>
                        <a:satMod val="255000"/>
                      </a:schemeClr>
                    </a:gs>
                  </a:gsLst>
                  <a:lin ang="0" scaled="1"/>
                  <a:tileRect/>
                </a:gradFill>
                <a:effectLst>
                  <a:innerShdw blurRad="69850" dist="43180" dir="5400000">
                    <a:srgbClr val="000000">
                      <a:alpha val="65000"/>
                    </a:srgbClr>
                  </a:innerShdw>
                </a:effectLst>
              </a:rPr>
              <a:t>et</a:t>
            </a:r>
            <a:r>
              <a:rPr lang="fr-FR" sz="8000" b="1" i="0" cap="none" spc="0" baseline="0" dirty="0">
                <a:ln w="1905"/>
                <a:gradFill flip="none" rotWithShape="1">
                  <a:gsLst>
                    <a:gs pos="0">
                      <a:srgbClr val="753805"/>
                    </a:gs>
                    <a:gs pos="85000">
                      <a:srgbClr val="753805"/>
                    </a:gs>
                    <a:gs pos="70000">
                      <a:schemeClr val="bg1"/>
                    </a:gs>
                    <a:gs pos="54000">
                      <a:srgbClr val="753805"/>
                    </a:gs>
                    <a:gs pos="41000">
                      <a:schemeClr val="bg1"/>
                    </a:gs>
                    <a:gs pos="28000">
                      <a:srgbClr val="753805"/>
                    </a:gs>
                    <a:gs pos="13000">
                      <a:schemeClr val="accent6">
                        <a:tint val="12000"/>
                        <a:satMod val="255000"/>
                      </a:schemeClr>
                    </a:gs>
                  </a:gsLst>
                  <a:lin ang="0" scaled="1"/>
                  <a:tileRect/>
                </a:gradFill>
                <a:effectLst>
                  <a:innerShdw blurRad="69850" dist="43180" dir="5400000">
                    <a:srgbClr val="000000">
                      <a:alpha val="65000"/>
                    </a:srgbClr>
                  </a:innerShdw>
                </a:effectLst>
              </a:rPr>
              <a:t> choco-roches!</a:t>
            </a:r>
            <a:endParaRPr lang="fr-FR" sz="8000" b="1" i="0" cap="none" spc="0" dirty="0">
              <a:ln w="1905"/>
              <a:gradFill flip="none" rotWithShape="1">
                <a:gsLst>
                  <a:gs pos="0">
                    <a:srgbClr val="753805"/>
                  </a:gs>
                  <a:gs pos="85000">
                    <a:srgbClr val="753805"/>
                  </a:gs>
                  <a:gs pos="70000">
                    <a:schemeClr val="bg1"/>
                  </a:gs>
                  <a:gs pos="54000">
                    <a:srgbClr val="753805"/>
                  </a:gs>
                  <a:gs pos="41000">
                    <a:schemeClr val="bg1"/>
                  </a:gs>
                  <a:gs pos="28000">
                    <a:srgbClr val="753805"/>
                  </a:gs>
                  <a:gs pos="13000">
                    <a:schemeClr val="accent6">
                      <a:tint val="12000"/>
                      <a:satMod val="255000"/>
                    </a:schemeClr>
                  </a:gs>
                </a:gsLst>
                <a:lin ang="0" scaled="1"/>
                <a:tileRect/>
              </a:gradFill>
              <a:effectLst>
                <a:innerShdw blurRad="69850" dist="43180" dir="5400000">
                  <a:srgbClr val="000000">
                    <a:alpha val="65000"/>
                  </a:srgbClr>
                </a:innerShdw>
              </a:effectLst>
            </a:endParaRPr>
          </a:p>
        </p:txBody>
      </p:sp>
      <p:pic>
        <p:nvPicPr>
          <p:cNvPr id="7" name="Imag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3" y="5356096"/>
            <a:ext cx="9180513" cy="152928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332923435"/>
      </p:ext>
    </p:extLst>
  </p:cSld>
  <p:clrMapOvr>
    <a:masterClrMapping/>
  </p:clrMapOvr>
  <mc:AlternateContent xmlns:mc="http://schemas.openxmlformats.org/markup-compatibility/2006" xmlns:p14="http://schemas.microsoft.com/office/powerpoint/2010/main">
    <mc:Choice Requires="p14">
      <p:transition spd="slow" p14:dur="2000" advTm="46041"/>
    </mc:Choice>
    <mc:Fallback xmlns="">
      <p:transition spd="slow" advTm="46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96173" y="-1623559"/>
            <a:ext cx="5951651" cy="9144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ZoneTexte 32"/>
          <p:cNvSpPr txBox="1"/>
          <p:nvPr/>
        </p:nvSpPr>
        <p:spPr>
          <a:xfrm>
            <a:off x="0" y="5574560"/>
            <a:ext cx="9144000" cy="11141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1800" b="1" dirty="0" smtClean="0">
                <a:solidFill>
                  <a:srgbClr val="000000"/>
                </a:solidFill>
                <a:effectLst/>
                <a:ea typeface="Times New Roman"/>
                <a:cs typeface="Times New Roman"/>
              </a:rPr>
              <a:t>Calcaires </a:t>
            </a:r>
            <a:r>
              <a:rPr lang="fr-FR" sz="1800" b="1" dirty="0">
                <a:solidFill>
                  <a:srgbClr val="000000"/>
                </a:solidFill>
                <a:effectLst/>
                <a:ea typeface="Times New Roman"/>
                <a:cs typeface="Times New Roman"/>
              </a:rPr>
              <a:t>lacustres du Miocène inférieur (La Nautique Aude)*</a:t>
            </a:r>
            <a:endParaRPr lang="fr-FR" sz="1800" dirty="0">
              <a:effectLst/>
              <a:latin typeface="Times New Roman"/>
              <a:ea typeface="Times New Roman"/>
            </a:endParaRPr>
          </a:p>
          <a:p>
            <a:pPr algn="just">
              <a:spcAft>
                <a:spcPts val="0"/>
              </a:spcAft>
            </a:pPr>
            <a:r>
              <a:rPr lang="fr-FR" sz="1800" dirty="0">
                <a:solidFill>
                  <a:srgbClr val="000000"/>
                </a:solidFill>
                <a:effectLst/>
                <a:ea typeface="Times New Roman"/>
                <a:cs typeface="Times New Roman"/>
              </a:rPr>
              <a:t>En bordure de l'étang de </a:t>
            </a:r>
            <a:r>
              <a:rPr lang="fr-FR" sz="1800" b="1" dirty="0">
                <a:solidFill>
                  <a:srgbClr val="000000"/>
                </a:solidFill>
                <a:effectLst/>
                <a:ea typeface="Times New Roman"/>
                <a:cs typeface="Times New Roman"/>
              </a:rPr>
              <a:t>Bages</a:t>
            </a:r>
            <a:r>
              <a:rPr lang="fr-FR" sz="1800" dirty="0">
                <a:solidFill>
                  <a:srgbClr val="000000"/>
                </a:solidFill>
                <a:effectLst/>
                <a:ea typeface="Times New Roman"/>
                <a:cs typeface="Times New Roman"/>
              </a:rPr>
              <a:t> et de </a:t>
            </a:r>
            <a:r>
              <a:rPr lang="fr-FR" sz="1800" b="1" dirty="0">
                <a:solidFill>
                  <a:srgbClr val="000000"/>
                </a:solidFill>
                <a:effectLst/>
                <a:ea typeface="Times New Roman"/>
                <a:cs typeface="Times New Roman"/>
              </a:rPr>
              <a:t>Sigean</a:t>
            </a:r>
            <a:r>
              <a:rPr lang="fr-FR" sz="1800" dirty="0">
                <a:solidFill>
                  <a:srgbClr val="000000"/>
                </a:solidFill>
                <a:effectLst/>
                <a:ea typeface="Times New Roman"/>
                <a:cs typeface="Times New Roman"/>
              </a:rPr>
              <a:t> affleurent souvent des calcaires lacustres dont le dépôt a précédé l'arrivée de la mer miocène, provoquée par l'effondrement de la chaîne des Pyrénées.                                                                </a:t>
            </a:r>
            <a:endParaRPr lang="fr-FR" sz="1800" dirty="0">
              <a:effectLst/>
              <a:latin typeface="Times New Roman"/>
              <a:ea typeface="Times New Roman"/>
            </a:endParaRPr>
          </a:p>
        </p:txBody>
      </p:sp>
      <p:pic>
        <p:nvPicPr>
          <p:cNvPr id="7" name="Image 6" descr="https://encrypted-tbn3.gstatic.com/images?q=tbn:ANd9GcTIL6JZBPKFzyrjCbEhU_xC3TZh5EcCqVDzVbXznSe7jdzYhQ4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9" y="5574560"/>
            <a:ext cx="407035" cy="349707"/>
          </a:xfrm>
          <a:prstGeom prst="rect">
            <a:avLst/>
          </a:prstGeom>
          <a:noFill/>
          <a:ln>
            <a:noFill/>
          </a:ln>
        </p:spPr>
      </p:pic>
      <p:sp>
        <p:nvSpPr>
          <p:cNvPr id="8" name="ZoneTexte 7"/>
          <p:cNvSpPr txBox="1"/>
          <p:nvPr/>
        </p:nvSpPr>
        <p:spPr>
          <a:xfrm>
            <a:off x="8604448" y="6406521"/>
            <a:ext cx="407035" cy="369332"/>
          </a:xfrm>
          <a:prstGeom prst="rect">
            <a:avLst/>
          </a:prstGeom>
          <a:noFill/>
        </p:spPr>
        <p:txBody>
          <a:bodyPr wrap="square" rtlCol="0">
            <a:spAutoFit/>
          </a:bodyPr>
          <a:lstStyle/>
          <a:p>
            <a:r>
              <a:rPr lang="fr-FR" dirty="0" smtClean="0"/>
              <a:t>2</a:t>
            </a:r>
            <a:endParaRPr lang="fr-FR" dirty="0"/>
          </a:p>
        </p:txBody>
      </p:sp>
    </p:spTree>
    <p:extLst>
      <p:ext uri="{BB962C8B-B14F-4D97-AF65-F5344CB8AC3E}">
        <p14:creationId xmlns:p14="http://schemas.microsoft.com/office/powerpoint/2010/main" val="926795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ZoneTexte 69"/>
          <p:cNvSpPr txBox="1"/>
          <p:nvPr/>
        </p:nvSpPr>
        <p:spPr>
          <a:xfrm>
            <a:off x="611560" y="476672"/>
            <a:ext cx="7920880" cy="5832648"/>
          </a:xfrm>
          <a:prstGeom prst="rect">
            <a:avLst/>
          </a:prstGeom>
          <a:solidFill>
            <a:srgbClr val="D9D9D9">
              <a:alpha val="74118"/>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2400" b="1" dirty="0">
                <a:solidFill>
                  <a:srgbClr val="17375E"/>
                </a:solidFill>
                <a:effectLst/>
                <a:ea typeface="Times New Roman"/>
                <a:cs typeface="Times New Roman"/>
              </a:rPr>
              <a:t>Qu’est-ce que la géologie?</a:t>
            </a:r>
            <a:endParaRPr lang="fr-FR" sz="2400" dirty="0">
              <a:effectLst/>
              <a:latin typeface="Times New Roman"/>
              <a:ea typeface="Times New Roman"/>
            </a:endParaRPr>
          </a:p>
          <a:p>
            <a:pPr algn="just">
              <a:spcAft>
                <a:spcPts val="0"/>
              </a:spcAft>
            </a:pPr>
            <a:r>
              <a:rPr lang="fr-FR" sz="1600" dirty="0">
                <a:solidFill>
                  <a:srgbClr val="17375E"/>
                </a:solidFill>
                <a:effectLst/>
                <a:ea typeface="Times New Roman"/>
                <a:cs typeface="Times New Roman"/>
              </a:rPr>
              <a:t> </a:t>
            </a:r>
            <a:endParaRPr lang="fr-FR" sz="1600" dirty="0">
              <a:effectLst/>
              <a:latin typeface="Times New Roman"/>
              <a:ea typeface="Times New Roman"/>
            </a:endParaRPr>
          </a:p>
          <a:p>
            <a:pPr algn="just">
              <a:spcAft>
                <a:spcPts val="0"/>
              </a:spcAft>
            </a:pPr>
            <a:r>
              <a:rPr lang="fr-FR" sz="1800" dirty="0">
                <a:solidFill>
                  <a:srgbClr val="17375E"/>
                </a:solidFill>
                <a:effectLst/>
                <a:latin typeface="Century Gothic"/>
                <a:ea typeface="Times New Roman"/>
                <a:cs typeface="Times New Roman"/>
              </a:rPr>
              <a:t>La </a:t>
            </a:r>
            <a:r>
              <a:rPr lang="fr-FR" sz="1800" b="1" i="1" dirty="0">
                <a:solidFill>
                  <a:srgbClr val="17375E"/>
                </a:solidFill>
                <a:effectLst/>
                <a:latin typeface="Century Gothic"/>
                <a:ea typeface="Times New Roman"/>
                <a:cs typeface="Times New Roman"/>
              </a:rPr>
              <a:t>géologie</a:t>
            </a:r>
            <a:r>
              <a:rPr lang="fr-FR" sz="1800" dirty="0">
                <a:solidFill>
                  <a:srgbClr val="17375E"/>
                </a:solidFill>
                <a:effectLst/>
                <a:latin typeface="Century Gothic"/>
                <a:ea typeface="Times New Roman"/>
                <a:cs typeface="Times New Roman"/>
              </a:rPr>
              <a:t> est une science de la Terre. Les </a:t>
            </a:r>
            <a:r>
              <a:rPr lang="fr-FR" sz="1800" b="1" i="1" dirty="0">
                <a:solidFill>
                  <a:srgbClr val="17375E"/>
                </a:solidFill>
                <a:effectLst/>
                <a:latin typeface="Century Gothic"/>
                <a:ea typeface="Times New Roman"/>
                <a:cs typeface="Times New Roman"/>
              </a:rPr>
              <a:t>géologues</a:t>
            </a:r>
            <a:r>
              <a:rPr lang="fr-FR" sz="1800" dirty="0">
                <a:solidFill>
                  <a:srgbClr val="17375E"/>
                </a:solidFill>
                <a:effectLst/>
                <a:latin typeface="Century Gothic"/>
                <a:ea typeface="Times New Roman"/>
                <a:cs typeface="Times New Roman"/>
              </a:rPr>
              <a:t> observent et étudient les parties de l’écorce terrestre, c’est-à-dire la </a:t>
            </a:r>
            <a:r>
              <a:rPr lang="fr-FR" sz="1800" b="1" i="1" dirty="0">
                <a:solidFill>
                  <a:srgbClr val="17375E"/>
                </a:solidFill>
                <a:effectLst/>
                <a:latin typeface="Century Gothic"/>
                <a:ea typeface="Times New Roman"/>
                <a:cs typeface="Times New Roman"/>
              </a:rPr>
              <a:t>surface solide</a:t>
            </a:r>
            <a:r>
              <a:rPr lang="fr-FR" sz="1800" dirty="0">
                <a:solidFill>
                  <a:srgbClr val="17375E"/>
                </a:solidFill>
                <a:effectLst/>
                <a:latin typeface="Century Gothic"/>
                <a:ea typeface="Times New Roman"/>
                <a:cs typeface="Times New Roman"/>
              </a:rPr>
              <a:t> sur laquelle nous vivons. Ils recherchent toute indication permettant de savoir comment notre planète s’est formée et a évolué sur des milliards d’années !</a:t>
            </a:r>
            <a:endParaRPr lang="fr-FR" sz="1800" dirty="0">
              <a:effectLst/>
              <a:latin typeface="Times New Roman"/>
              <a:ea typeface="Times New Roman"/>
            </a:endParaRPr>
          </a:p>
          <a:p>
            <a:pPr algn="just">
              <a:spcAft>
                <a:spcPts val="0"/>
              </a:spcAft>
            </a:pPr>
            <a:r>
              <a:rPr lang="fr-FR" sz="1800" dirty="0">
                <a:solidFill>
                  <a:srgbClr val="17375E"/>
                </a:solidFill>
                <a:effectLst/>
                <a:latin typeface="Century Gothic"/>
                <a:ea typeface="Times New Roman"/>
                <a:cs typeface="Times New Roman"/>
              </a:rPr>
              <a:t>L’écorce terrestre est constituée de </a:t>
            </a:r>
            <a:r>
              <a:rPr lang="fr-FR" sz="1800" b="1" i="1" dirty="0">
                <a:solidFill>
                  <a:srgbClr val="17375E"/>
                </a:solidFill>
                <a:effectLst/>
                <a:latin typeface="Century Gothic"/>
                <a:ea typeface="Times New Roman"/>
                <a:cs typeface="Times New Roman"/>
              </a:rPr>
              <a:t>roches</a:t>
            </a:r>
            <a:r>
              <a:rPr lang="fr-FR" sz="1800" dirty="0">
                <a:solidFill>
                  <a:srgbClr val="17375E"/>
                </a:solidFill>
                <a:effectLst/>
                <a:latin typeface="Century Gothic"/>
                <a:ea typeface="Times New Roman"/>
                <a:cs typeface="Times New Roman"/>
              </a:rPr>
              <a:t> qui sont en général formées d’un assemblage de </a:t>
            </a:r>
            <a:r>
              <a:rPr lang="fr-FR" sz="1800" b="1" i="1" dirty="0">
                <a:solidFill>
                  <a:srgbClr val="17375E"/>
                </a:solidFill>
                <a:effectLst/>
                <a:latin typeface="Century Gothic"/>
                <a:ea typeface="Times New Roman"/>
                <a:cs typeface="Times New Roman"/>
              </a:rPr>
              <a:t>minéraux.</a:t>
            </a:r>
            <a:endParaRPr lang="fr-FR" sz="1800" dirty="0">
              <a:effectLst/>
              <a:latin typeface="Times New Roman"/>
              <a:ea typeface="Times New Roman"/>
            </a:endParaRPr>
          </a:p>
          <a:p>
            <a:pPr algn="just">
              <a:spcAft>
                <a:spcPts val="0"/>
              </a:spcAft>
            </a:pPr>
            <a:r>
              <a:rPr lang="fr-FR" sz="1800" dirty="0">
                <a:solidFill>
                  <a:srgbClr val="17375E"/>
                </a:solidFill>
                <a:effectLst/>
                <a:latin typeface="Century Gothic"/>
                <a:ea typeface="Times New Roman"/>
                <a:cs typeface="Times New Roman"/>
              </a:rPr>
              <a:t>Les minéraux ont une composition chimique bien précise. Ils se présentent le plus souvent sous une forme solide : un </a:t>
            </a:r>
            <a:r>
              <a:rPr lang="fr-FR" sz="1800" b="1" i="1" dirty="0">
                <a:solidFill>
                  <a:srgbClr val="17375E"/>
                </a:solidFill>
                <a:effectLst/>
                <a:latin typeface="Century Gothic"/>
                <a:ea typeface="Times New Roman"/>
                <a:cs typeface="Times New Roman"/>
              </a:rPr>
              <a:t>cristal</a:t>
            </a:r>
            <a:r>
              <a:rPr lang="fr-FR" sz="1800" dirty="0">
                <a:solidFill>
                  <a:srgbClr val="17375E"/>
                </a:solidFill>
                <a:effectLst/>
                <a:latin typeface="Century Gothic"/>
                <a:ea typeface="Times New Roman"/>
                <a:cs typeface="Times New Roman"/>
              </a:rPr>
              <a:t>. Mais toutes les roches ne sont pas forcément dures : l’argile est une roche et pourtant elle est souple. Le pétrole lui aussi est une roche mais il est liquide.</a:t>
            </a:r>
            <a:endParaRPr lang="fr-FR" sz="1800" dirty="0">
              <a:effectLst/>
              <a:latin typeface="Times New Roman"/>
              <a:ea typeface="Times New Roman"/>
            </a:endParaRPr>
          </a:p>
          <a:p>
            <a:pPr algn="just">
              <a:spcAft>
                <a:spcPts val="0"/>
              </a:spcAft>
            </a:pPr>
            <a:r>
              <a:rPr lang="fr-FR" sz="1800" dirty="0">
                <a:solidFill>
                  <a:srgbClr val="17375E"/>
                </a:solidFill>
                <a:effectLst/>
                <a:latin typeface="Century Gothic"/>
                <a:ea typeface="Times New Roman"/>
                <a:cs typeface="Times New Roman"/>
              </a:rPr>
              <a:t>Le mot </a:t>
            </a:r>
            <a:r>
              <a:rPr lang="fr-FR" sz="1800" b="1" i="1" dirty="0">
                <a:solidFill>
                  <a:srgbClr val="17375E"/>
                </a:solidFill>
                <a:effectLst/>
                <a:latin typeface="Century Gothic"/>
                <a:ea typeface="Times New Roman"/>
                <a:cs typeface="Times New Roman"/>
              </a:rPr>
              <a:t>pierre</a:t>
            </a:r>
            <a:r>
              <a:rPr lang="fr-FR" sz="1800" dirty="0">
                <a:solidFill>
                  <a:srgbClr val="17375E"/>
                </a:solidFill>
                <a:effectLst/>
                <a:latin typeface="Century Gothic"/>
                <a:ea typeface="Times New Roman"/>
                <a:cs typeface="Times New Roman"/>
              </a:rPr>
              <a:t> désigne un fragment de roche. Il en existe de très nombreuses variétés ! Selon l’usage qu’on en fait on les appelle pierres précieuses, pierres de tailles, pierres à feu et beaucoup d’autres encore. Le nom de </a:t>
            </a:r>
            <a:r>
              <a:rPr lang="fr-FR" sz="1800" b="1" i="1" dirty="0">
                <a:solidFill>
                  <a:srgbClr val="17375E"/>
                </a:solidFill>
                <a:effectLst/>
                <a:latin typeface="Century Gothic"/>
                <a:ea typeface="Times New Roman"/>
                <a:cs typeface="Times New Roman"/>
              </a:rPr>
              <a:t>caillou</a:t>
            </a:r>
            <a:r>
              <a:rPr lang="fr-FR" sz="1800" dirty="0">
                <a:solidFill>
                  <a:srgbClr val="17375E"/>
                </a:solidFill>
                <a:effectLst/>
                <a:latin typeface="Century Gothic"/>
                <a:ea typeface="Times New Roman"/>
                <a:cs typeface="Times New Roman"/>
              </a:rPr>
              <a:t> n’est pas si précis. Il désigne n’importe quel morceau de roche dure.</a:t>
            </a:r>
            <a:endParaRPr lang="fr-FR" sz="1800" dirty="0">
              <a:effectLst/>
              <a:latin typeface="Times New Roman"/>
              <a:ea typeface="Times New Roman"/>
            </a:endParaRPr>
          </a:p>
        </p:txBody>
      </p:sp>
      <p:pic>
        <p:nvPicPr>
          <p:cNvPr id="7" name="Image 6" descr="https://encrypted-tbn3.gstatic.com/images?q=tbn:ANd9GcTIL6JZBPKFzyrjCbEhU_xC3TZh5EcCqVDzVbXznSe7jdzYhQ4z"/>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9" y="6453336"/>
            <a:ext cx="407035" cy="407035"/>
          </a:xfrm>
          <a:prstGeom prst="rect">
            <a:avLst/>
          </a:prstGeom>
          <a:noFill/>
          <a:ln>
            <a:noFill/>
          </a:ln>
        </p:spPr>
      </p:pic>
      <p:sp>
        <p:nvSpPr>
          <p:cNvPr id="8" name="ZoneTexte 89"/>
          <p:cNvSpPr txBox="1"/>
          <p:nvPr/>
        </p:nvSpPr>
        <p:spPr>
          <a:xfrm>
            <a:off x="72008" y="6381328"/>
            <a:ext cx="9252520" cy="4356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2200" b="1" dirty="0" smtClean="0">
                <a:solidFill>
                  <a:srgbClr val="000066"/>
                </a:solidFill>
              </a:rPr>
              <a:t>    </a:t>
            </a:r>
            <a:r>
              <a:rPr lang="fr-FR" sz="2200" b="1" dirty="0" err="1" smtClean="0">
                <a:solidFill>
                  <a:srgbClr val="000066"/>
                </a:solidFill>
              </a:rPr>
              <a:t>Ruffes</a:t>
            </a:r>
            <a:r>
              <a:rPr lang="fr-FR" sz="2200" b="1" dirty="0" smtClean="0">
                <a:solidFill>
                  <a:srgbClr val="000066"/>
                </a:solidFill>
              </a:rPr>
              <a:t> du </a:t>
            </a:r>
            <a:r>
              <a:rPr lang="fr-FR" sz="2200" b="1" dirty="0" err="1" smtClean="0">
                <a:solidFill>
                  <a:srgbClr val="000066"/>
                </a:solidFill>
              </a:rPr>
              <a:t>Lodévoir</a:t>
            </a:r>
            <a:r>
              <a:rPr lang="fr-FR" sz="2200" b="1" dirty="0" smtClean="0">
                <a:solidFill>
                  <a:srgbClr val="000066"/>
                </a:solidFill>
              </a:rPr>
              <a:t> (Hérault) dépôts </a:t>
            </a:r>
            <a:r>
              <a:rPr lang="fr-FR" sz="2200" b="1" dirty="0" err="1" smtClean="0">
                <a:solidFill>
                  <a:srgbClr val="000066"/>
                </a:solidFill>
              </a:rPr>
              <a:t>contientaux</a:t>
            </a:r>
            <a:r>
              <a:rPr lang="fr-FR" sz="2200" b="1" dirty="0" smtClean="0">
                <a:solidFill>
                  <a:srgbClr val="000066"/>
                </a:solidFill>
              </a:rPr>
              <a:t> de la fin de l’aire primaire</a:t>
            </a:r>
            <a:endParaRPr lang="fr-FR" sz="2200" b="1" dirty="0">
              <a:solidFill>
                <a:srgbClr val="000066"/>
              </a:solidFill>
            </a:endParaRPr>
          </a:p>
        </p:txBody>
      </p:sp>
      <p:sp>
        <p:nvSpPr>
          <p:cNvPr id="9" name="ZoneTexte 8"/>
          <p:cNvSpPr txBox="1"/>
          <p:nvPr/>
        </p:nvSpPr>
        <p:spPr>
          <a:xfrm>
            <a:off x="8604447" y="5990008"/>
            <a:ext cx="407035" cy="369332"/>
          </a:xfrm>
          <a:prstGeom prst="rect">
            <a:avLst/>
          </a:prstGeom>
          <a:noFill/>
        </p:spPr>
        <p:txBody>
          <a:bodyPr wrap="square" rtlCol="0">
            <a:spAutoFit/>
          </a:bodyPr>
          <a:lstStyle/>
          <a:p>
            <a:r>
              <a:rPr lang="fr-FR" dirty="0" smtClean="0"/>
              <a:t>3</a:t>
            </a:r>
            <a:endParaRPr lang="fr-FR" dirty="0"/>
          </a:p>
        </p:txBody>
      </p:sp>
    </p:spTree>
    <p:extLst>
      <p:ext uri="{BB962C8B-B14F-4D97-AF65-F5344CB8AC3E}">
        <p14:creationId xmlns:p14="http://schemas.microsoft.com/office/powerpoint/2010/main" val="3636495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7226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89"/>
          <p:cNvSpPr txBox="1"/>
          <p:nvPr/>
        </p:nvSpPr>
        <p:spPr>
          <a:xfrm>
            <a:off x="72008" y="6381328"/>
            <a:ext cx="9252520" cy="4356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2200" b="1" dirty="0" smtClean="0">
                <a:solidFill>
                  <a:schemeClr val="bg1"/>
                </a:solidFill>
              </a:rPr>
              <a:t>    Dépôts </a:t>
            </a:r>
            <a:r>
              <a:rPr lang="fr-FR" sz="2200" b="1" dirty="0">
                <a:solidFill>
                  <a:schemeClr val="bg1"/>
                </a:solidFill>
              </a:rPr>
              <a:t>actuels de coquilles en bordure de l'étang de Campignol (Gruissan )*</a:t>
            </a:r>
          </a:p>
        </p:txBody>
      </p:sp>
      <p:sp>
        <p:nvSpPr>
          <p:cNvPr id="6" name="ZoneTexte 90"/>
          <p:cNvSpPr txBox="1"/>
          <p:nvPr/>
        </p:nvSpPr>
        <p:spPr>
          <a:xfrm>
            <a:off x="611560" y="476672"/>
            <a:ext cx="7848872" cy="5832648"/>
          </a:xfrm>
          <a:prstGeom prst="rect">
            <a:avLst/>
          </a:prstGeom>
          <a:solidFill>
            <a:srgbClr val="FFFFFF">
              <a:alpha val="74118"/>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2800" b="1" dirty="0">
                <a:solidFill>
                  <a:srgbClr val="960000"/>
                </a:solidFill>
                <a:effectLst/>
                <a:ea typeface="Times New Roman"/>
                <a:cs typeface="Times New Roman"/>
              </a:rPr>
              <a:t>LES </a:t>
            </a:r>
            <a:r>
              <a:rPr lang="fr-FR" sz="2800" b="1" dirty="0" smtClean="0">
                <a:solidFill>
                  <a:srgbClr val="960000"/>
                </a:solidFill>
                <a:effectLst/>
                <a:ea typeface="Times New Roman"/>
                <a:cs typeface="Times New Roman"/>
              </a:rPr>
              <a:t>ROCHES</a:t>
            </a:r>
          </a:p>
          <a:p>
            <a:pPr algn="ctr">
              <a:spcAft>
                <a:spcPts val="0"/>
              </a:spcAft>
            </a:pPr>
            <a:endParaRPr lang="fr-FR" sz="2800" dirty="0">
              <a:effectLst/>
              <a:latin typeface="Times New Roman"/>
              <a:ea typeface="Times New Roman"/>
            </a:endParaRPr>
          </a:p>
          <a:p>
            <a:pPr algn="just">
              <a:spcAft>
                <a:spcPts val="0"/>
              </a:spcAft>
            </a:pPr>
            <a:r>
              <a:rPr lang="fr-FR" sz="2000" dirty="0">
                <a:solidFill>
                  <a:srgbClr val="960000"/>
                </a:solidFill>
                <a:effectLst/>
                <a:ea typeface="Times New Roman"/>
                <a:cs typeface="Times New Roman"/>
              </a:rPr>
              <a:t>Les roches sont si nombreuses qu’on les a regroupées en </a:t>
            </a:r>
            <a:r>
              <a:rPr lang="fr-FR" sz="2000" b="1" i="1" dirty="0">
                <a:solidFill>
                  <a:srgbClr val="960000"/>
                </a:solidFill>
                <a:effectLst/>
                <a:ea typeface="Times New Roman"/>
                <a:cs typeface="Times New Roman"/>
              </a:rPr>
              <a:t>trois grandes catégories :</a:t>
            </a:r>
            <a:endParaRPr lang="fr-FR" sz="2000" dirty="0">
              <a:effectLst/>
              <a:latin typeface="Times New Roman"/>
              <a:ea typeface="Times New Roman"/>
            </a:endParaRPr>
          </a:p>
          <a:p>
            <a:pPr algn="ctr">
              <a:spcAft>
                <a:spcPts val="0"/>
              </a:spcAft>
            </a:pPr>
            <a:r>
              <a:rPr lang="fr-FR" sz="2400" b="1" dirty="0">
                <a:solidFill>
                  <a:srgbClr val="960000"/>
                </a:solidFill>
                <a:effectLst/>
                <a:ea typeface="Times New Roman"/>
                <a:cs typeface="Times New Roman"/>
              </a:rPr>
              <a:t>I. Les roches  sédimentaires</a:t>
            </a:r>
            <a:endParaRPr lang="fr-FR" sz="2400" dirty="0">
              <a:effectLst/>
              <a:latin typeface="Times New Roman"/>
              <a:ea typeface="Times New Roman"/>
            </a:endParaRPr>
          </a:p>
          <a:p>
            <a:pPr algn="just">
              <a:spcAft>
                <a:spcPts val="0"/>
              </a:spcAft>
            </a:pPr>
            <a:r>
              <a:rPr lang="fr-FR" sz="1800" dirty="0">
                <a:solidFill>
                  <a:srgbClr val="960000"/>
                </a:solidFill>
                <a:effectLst/>
                <a:ea typeface="Times New Roman"/>
                <a:cs typeface="Times New Roman"/>
              </a:rPr>
              <a:t> </a:t>
            </a:r>
            <a:endParaRPr lang="fr-FR" sz="1800" dirty="0">
              <a:effectLst/>
              <a:latin typeface="Times New Roman"/>
              <a:ea typeface="Times New Roman"/>
            </a:endParaRPr>
          </a:p>
          <a:p>
            <a:pPr algn="just">
              <a:spcAft>
                <a:spcPts val="0"/>
              </a:spcAft>
            </a:pPr>
            <a:r>
              <a:rPr lang="fr-FR" sz="2000" dirty="0">
                <a:solidFill>
                  <a:srgbClr val="960000"/>
                </a:solidFill>
                <a:effectLst/>
                <a:ea typeface="Times New Roman"/>
                <a:cs typeface="Times New Roman"/>
              </a:rPr>
              <a:t>Elles se forment à la </a:t>
            </a:r>
            <a:r>
              <a:rPr lang="fr-FR" sz="2000" b="1" i="1" dirty="0">
                <a:solidFill>
                  <a:srgbClr val="960000"/>
                </a:solidFill>
                <a:effectLst/>
                <a:ea typeface="Times New Roman"/>
                <a:cs typeface="Times New Roman"/>
              </a:rPr>
              <a:t>surface de la Terre </a:t>
            </a:r>
            <a:r>
              <a:rPr lang="fr-FR" sz="2000" dirty="0">
                <a:solidFill>
                  <a:srgbClr val="960000"/>
                </a:solidFill>
                <a:effectLst/>
                <a:ea typeface="Times New Roman"/>
                <a:cs typeface="Times New Roman"/>
              </a:rPr>
              <a:t>par accumulation </a:t>
            </a:r>
            <a:r>
              <a:rPr lang="fr-FR" sz="2000" b="1" i="1" dirty="0">
                <a:solidFill>
                  <a:srgbClr val="960000"/>
                </a:solidFill>
                <a:effectLst/>
                <a:ea typeface="Times New Roman"/>
                <a:cs typeface="Times New Roman"/>
              </a:rPr>
              <a:t>d’éléments détritiques</a:t>
            </a:r>
            <a:r>
              <a:rPr lang="fr-FR" sz="2000" dirty="0">
                <a:solidFill>
                  <a:srgbClr val="960000"/>
                </a:solidFill>
                <a:effectLst/>
                <a:ea typeface="Times New Roman"/>
                <a:cs typeface="Times New Roman"/>
              </a:rPr>
              <a:t>, c’est-à-dire de résidus de roches désagrégées par </a:t>
            </a:r>
            <a:r>
              <a:rPr lang="fr-FR" sz="2000" b="1" i="1" dirty="0">
                <a:solidFill>
                  <a:srgbClr val="960000"/>
                </a:solidFill>
                <a:effectLst/>
                <a:ea typeface="Times New Roman"/>
                <a:cs typeface="Times New Roman"/>
              </a:rPr>
              <a:t>l’érosion</a:t>
            </a:r>
            <a:r>
              <a:rPr lang="fr-FR" sz="2000" dirty="0">
                <a:solidFill>
                  <a:srgbClr val="960000"/>
                </a:solidFill>
                <a:effectLst/>
                <a:ea typeface="Times New Roman"/>
                <a:cs typeface="Times New Roman"/>
              </a:rPr>
              <a:t>, ainsi que de matières organiques végétales ou animales. Transportés par le vent et le ruissellement des eaux, ils se déposent en couches au fond des lacs ou des océans. Ce sont les </a:t>
            </a:r>
            <a:r>
              <a:rPr lang="fr-FR" sz="2000" b="1" i="1" dirty="0">
                <a:solidFill>
                  <a:srgbClr val="960000"/>
                </a:solidFill>
                <a:effectLst/>
                <a:ea typeface="Times New Roman"/>
                <a:cs typeface="Times New Roman"/>
              </a:rPr>
              <a:t>sédiments</a:t>
            </a:r>
            <a:r>
              <a:rPr lang="fr-FR" sz="2000" dirty="0">
                <a:solidFill>
                  <a:srgbClr val="960000"/>
                </a:solidFill>
                <a:effectLst/>
                <a:ea typeface="Times New Roman"/>
                <a:cs typeface="Times New Roman"/>
              </a:rPr>
              <a:t>. Dans le temps, il se tassent et se compactent pour devenir une </a:t>
            </a:r>
            <a:r>
              <a:rPr lang="fr-FR" sz="2000" b="1" i="1" dirty="0">
                <a:solidFill>
                  <a:srgbClr val="960000"/>
                </a:solidFill>
                <a:effectLst/>
                <a:ea typeface="Times New Roman"/>
                <a:cs typeface="Times New Roman"/>
              </a:rPr>
              <a:t>roche sédimentaire </a:t>
            </a:r>
            <a:r>
              <a:rPr lang="fr-FR" sz="2000" dirty="0">
                <a:solidFill>
                  <a:srgbClr val="960000"/>
                </a:solidFill>
                <a:effectLst/>
                <a:ea typeface="Times New Roman"/>
                <a:cs typeface="Times New Roman"/>
              </a:rPr>
              <a:t>(</a:t>
            </a:r>
            <a:r>
              <a:rPr lang="fr-FR" sz="2000" i="1" dirty="0">
                <a:solidFill>
                  <a:srgbClr val="960000"/>
                </a:solidFill>
                <a:effectLst/>
                <a:ea typeface="Times New Roman"/>
                <a:cs typeface="Times New Roman"/>
              </a:rPr>
              <a:t>Ex : le calcaire, le grès, l’argile, le charbon, le pétrole)</a:t>
            </a:r>
            <a:endParaRPr lang="fr-FR" sz="2000" dirty="0">
              <a:effectLst/>
              <a:latin typeface="Times New Roman"/>
              <a:ea typeface="Times New Roman"/>
            </a:endParaRPr>
          </a:p>
          <a:p>
            <a:pPr algn="just">
              <a:spcAft>
                <a:spcPts val="0"/>
              </a:spcAft>
            </a:pPr>
            <a:r>
              <a:rPr lang="fr-FR" sz="2000" dirty="0">
                <a:solidFill>
                  <a:srgbClr val="960000"/>
                </a:solidFill>
                <a:effectLst/>
                <a:ea typeface="Times New Roman"/>
                <a:cs typeface="Times New Roman"/>
              </a:rPr>
              <a:t>On trouve parfois des </a:t>
            </a:r>
            <a:r>
              <a:rPr lang="fr-FR" sz="2000" b="1" i="1" dirty="0">
                <a:solidFill>
                  <a:srgbClr val="960000"/>
                </a:solidFill>
                <a:effectLst/>
                <a:ea typeface="Times New Roman"/>
                <a:cs typeface="Times New Roman"/>
              </a:rPr>
              <a:t>fossiles </a:t>
            </a:r>
            <a:r>
              <a:rPr lang="fr-FR" sz="2000" dirty="0">
                <a:solidFill>
                  <a:srgbClr val="960000"/>
                </a:solidFill>
                <a:effectLst/>
                <a:ea typeface="Times New Roman"/>
                <a:cs typeface="Times New Roman"/>
              </a:rPr>
              <a:t>dans la roche sédimentaire. Il s’agit de restes d’anciens êtres vivants qui s’y sont conservés. Ils sont les témoins de l’évolution de la vie au cours des temps géologiques. Leur étude est la </a:t>
            </a:r>
            <a:r>
              <a:rPr lang="fr-FR" sz="2000" b="1" i="1" dirty="0">
                <a:solidFill>
                  <a:srgbClr val="960000"/>
                </a:solidFill>
                <a:effectLst/>
                <a:ea typeface="Times New Roman"/>
                <a:cs typeface="Times New Roman"/>
              </a:rPr>
              <a:t>paléontologie</a:t>
            </a:r>
            <a:r>
              <a:rPr lang="fr-FR" sz="2000" dirty="0">
                <a:solidFill>
                  <a:srgbClr val="960000"/>
                </a:solidFill>
                <a:effectLst/>
                <a:ea typeface="Times New Roman"/>
                <a:cs typeface="Times New Roman"/>
              </a:rPr>
              <a:t>.</a:t>
            </a:r>
            <a:endParaRPr lang="fr-FR" sz="2000" dirty="0">
              <a:effectLst/>
              <a:latin typeface="Times New Roman"/>
              <a:ea typeface="Times New Roman"/>
            </a:endParaRPr>
          </a:p>
        </p:txBody>
      </p:sp>
      <p:pic>
        <p:nvPicPr>
          <p:cNvPr id="7" name="Image 6" descr="https://encrypted-tbn3.gstatic.com/images?q=tbn:ANd9GcTIL6JZBPKFzyrjCbEhU_xC3TZh5EcCqVDzVbXznSe7jdzYhQ4z"/>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512" y="6478349"/>
            <a:ext cx="407035" cy="407035"/>
          </a:xfrm>
          <a:prstGeom prst="rect">
            <a:avLst/>
          </a:prstGeom>
          <a:noFill/>
          <a:ln>
            <a:noFill/>
          </a:ln>
        </p:spPr>
      </p:pic>
      <p:sp>
        <p:nvSpPr>
          <p:cNvPr id="8" name="ZoneTexte 7"/>
          <p:cNvSpPr txBox="1"/>
          <p:nvPr/>
        </p:nvSpPr>
        <p:spPr>
          <a:xfrm>
            <a:off x="8604447" y="5990008"/>
            <a:ext cx="407035" cy="369332"/>
          </a:xfrm>
          <a:prstGeom prst="rect">
            <a:avLst/>
          </a:prstGeom>
          <a:noFill/>
        </p:spPr>
        <p:txBody>
          <a:bodyPr wrap="square" rtlCol="0">
            <a:spAutoFit/>
          </a:bodyPr>
          <a:lstStyle/>
          <a:p>
            <a:r>
              <a:rPr lang="fr-FR" b="1" dirty="0" smtClean="0">
                <a:solidFill>
                  <a:schemeClr val="bg1"/>
                </a:solidFill>
              </a:rPr>
              <a:t>4</a:t>
            </a:r>
            <a:endParaRPr lang="fr-FR" b="1" dirty="0">
              <a:solidFill>
                <a:schemeClr val="bg1"/>
              </a:solidFill>
            </a:endParaRPr>
          </a:p>
        </p:txBody>
      </p:sp>
    </p:spTree>
    <p:extLst>
      <p:ext uri="{BB962C8B-B14F-4D97-AF65-F5344CB8AC3E}">
        <p14:creationId xmlns:p14="http://schemas.microsoft.com/office/powerpoint/2010/main" val="1841596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http://www.peintre-decorateur.fr/atelier/wp-content/uploads/2009/12/table-en-marbre-halit-detail-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
            <a:ext cx="9144000" cy="688624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130"/>
          <p:cNvSpPr txBox="1"/>
          <p:nvPr/>
        </p:nvSpPr>
        <p:spPr>
          <a:xfrm>
            <a:off x="467544" y="404664"/>
            <a:ext cx="8136904" cy="6120680"/>
          </a:xfrm>
          <a:prstGeom prst="rect">
            <a:avLst/>
          </a:prstGeom>
          <a:solidFill>
            <a:srgbClr val="FFFFFF">
              <a:alpha val="67059"/>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r>
              <a:rPr lang="fr-FR" sz="2800" b="1" dirty="0">
                <a:solidFill>
                  <a:schemeClr val="tx2">
                    <a:lumMod val="75000"/>
                  </a:schemeClr>
                </a:solidFill>
                <a:effectLst/>
                <a:latin typeface="+mn-lt"/>
                <a:ea typeface="+mn-ea"/>
                <a:cs typeface="+mn-cs"/>
              </a:rPr>
              <a:t>II. Les roches métamorphiques.</a:t>
            </a:r>
            <a:endParaRPr lang="fr-FR" sz="2800" dirty="0">
              <a:solidFill>
                <a:schemeClr val="tx2">
                  <a:lumMod val="75000"/>
                </a:schemeClr>
              </a:solidFill>
              <a:effectLst/>
              <a:latin typeface="+mn-lt"/>
              <a:ea typeface="+mn-ea"/>
              <a:cs typeface="+mn-cs"/>
            </a:endParaRPr>
          </a:p>
          <a:p>
            <a:pPr algn="just"/>
            <a:endParaRPr lang="fr-FR" sz="1000" dirty="0">
              <a:solidFill>
                <a:schemeClr val="tx2">
                  <a:lumMod val="75000"/>
                </a:schemeClr>
              </a:solidFill>
              <a:effectLst/>
              <a:latin typeface="+mn-lt"/>
              <a:ea typeface="+mn-ea"/>
              <a:cs typeface="+mn-cs"/>
            </a:endParaRPr>
          </a:p>
          <a:p>
            <a:pPr algn="just"/>
            <a:r>
              <a:rPr lang="fr-FR" sz="2400" dirty="0">
                <a:solidFill>
                  <a:schemeClr val="tx2">
                    <a:lumMod val="75000"/>
                  </a:schemeClr>
                </a:solidFill>
                <a:effectLst/>
                <a:latin typeface="+mn-lt"/>
                <a:ea typeface="+mn-ea"/>
                <a:cs typeface="+mn-cs"/>
              </a:rPr>
              <a:t>Plus on va en profondeur de la Terre, </a:t>
            </a:r>
            <a:r>
              <a:rPr lang="fr-FR" sz="2400" b="1" i="1" dirty="0">
                <a:solidFill>
                  <a:schemeClr val="tx2">
                    <a:lumMod val="75000"/>
                  </a:schemeClr>
                </a:solidFill>
                <a:effectLst/>
                <a:latin typeface="+mn-lt"/>
                <a:ea typeface="+mn-ea"/>
                <a:cs typeface="+mn-cs"/>
              </a:rPr>
              <a:t>plus la température augmente.</a:t>
            </a:r>
            <a:endParaRPr lang="fr-FR" sz="2400" dirty="0">
              <a:solidFill>
                <a:schemeClr val="tx2">
                  <a:lumMod val="75000"/>
                </a:schemeClr>
              </a:solidFill>
              <a:effectLst/>
              <a:latin typeface="+mn-lt"/>
              <a:ea typeface="+mn-ea"/>
              <a:cs typeface="+mn-cs"/>
            </a:endParaRPr>
          </a:p>
          <a:p>
            <a:pPr algn="just"/>
            <a:r>
              <a:rPr lang="fr-FR" sz="2400" dirty="0">
                <a:solidFill>
                  <a:schemeClr val="tx2">
                    <a:lumMod val="75000"/>
                  </a:schemeClr>
                </a:solidFill>
                <a:effectLst/>
                <a:latin typeface="+mn-lt"/>
                <a:ea typeface="+mn-ea"/>
                <a:cs typeface="+mn-cs"/>
              </a:rPr>
              <a:t>Les roches qui s’y trouvent sont aussi soumises à de fortes </a:t>
            </a:r>
            <a:r>
              <a:rPr lang="fr-FR" sz="2400" b="1" i="1" dirty="0">
                <a:solidFill>
                  <a:schemeClr val="tx2">
                    <a:lumMod val="75000"/>
                  </a:schemeClr>
                </a:solidFill>
                <a:effectLst/>
                <a:latin typeface="+mn-lt"/>
                <a:ea typeface="+mn-ea"/>
                <a:cs typeface="+mn-cs"/>
              </a:rPr>
              <a:t>pressions</a:t>
            </a:r>
            <a:r>
              <a:rPr lang="fr-FR" sz="2400" b="1" i="1" dirty="0" smtClean="0">
                <a:solidFill>
                  <a:schemeClr val="tx2">
                    <a:lumMod val="75000"/>
                  </a:schemeClr>
                </a:solidFill>
                <a:effectLst/>
                <a:latin typeface="+mn-lt"/>
                <a:ea typeface="+mn-ea"/>
                <a:cs typeface="+mn-cs"/>
              </a:rPr>
              <a:t>.</a:t>
            </a:r>
            <a:endParaRPr lang="fr-FR" sz="2400" dirty="0">
              <a:solidFill>
                <a:schemeClr val="tx2">
                  <a:lumMod val="75000"/>
                </a:schemeClr>
              </a:solidFill>
            </a:endParaRPr>
          </a:p>
          <a:p>
            <a:pPr algn="just"/>
            <a:endParaRPr lang="fr-FR" sz="1000" dirty="0">
              <a:solidFill>
                <a:schemeClr val="tx2">
                  <a:lumMod val="75000"/>
                </a:schemeClr>
              </a:solidFill>
              <a:effectLst/>
              <a:latin typeface="+mn-lt"/>
              <a:ea typeface="+mn-ea"/>
              <a:cs typeface="+mn-cs"/>
            </a:endParaRPr>
          </a:p>
          <a:p>
            <a:pPr algn="just"/>
            <a:r>
              <a:rPr lang="fr-FR" sz="2400" dirty="0">
                <a:solidFill>
                  <a:schemeClr val="tx2">
                    <a:lumMod val="75000"/>
                  </a:schemeClr>
                </a:solidFill>
                <a:effectLst/>
                <a:latin typeface="+mn-lt"/>
                <a:ea typeface="+mn-ea"/>
                <a:cs typeface="+mn-cs"/>
              </a:rPr>
              <a:t>La température associée à la pression vont transformer la roche. Le terme « métamorphique » vient de </a:t>
            </a:r>
            <a:r>
              <a:rPr lang="fr-FR" sz="2400" b="1" i="1" dirty="0">
                <a:solidFill>
                  <a:schemeClr val="tx2">
                    <a:lumMod val="75000"/>
                  </a:schemeClr>
                </a:solidFill>
                <a:effectLst/>
                <a:latin typeface="+mn-lt"/>
                <a:ea typeface="+mn-ea"/>
                <a:cs typeface="+mn-cs"/>
              </a:rPr>
              <a:t>métamorphose</a:t>
            </a:r>
            <a:r>
              <a:rPr lang="fr-FR" sz="2400" dirty="0">
                <a:solidFill>
                  <a:schemeClr val="tx2">
                    <a:lumMod val="75000"/>
                  </a:schemeClr>
                </a:solidFill>
                <a:effectLst/>
                <a:latin typeface="+mn-lt"/>
                <a:ea typeface="+mn-ea"/>
                <a:cs typeface="+mn-cs"/>
              </a:rPr>
              <a:t> qui veut dire </a:t>
            </a:r>
            <a:r>
              <a:rPr lang="fr-FR" sz="2400" b="1" i="1" dirty="0">
                <a:solidFill>
                  <a:schemeClr val="tx2">
                    <a:lumMod val="75000"/>
                  </a:schemeClr>
                </a:solidFill>
                <a:effectLst/>
                <a:latin typeface="+mn-lt"/>
                <a:ea typeface="+mn-ea"/>
                <a:cs typeface="+mn-cs"/>
              </a:rPr>
              <a:t>transformation</a:t>
            </a:r>
            <a:r>
              <a:rPr lang="fr-FR" sz="2400" dirty="0">
                <a:solidFill>
                  <a:schemeClr val="tx2">
                    <a:lumMod val="75000"/>
                  </a:schemeClr>
                </a:solidFill>
                <a:effectLst/>
                <a:latin typeface="+mn-lt"/>
                <a:ea typeface="+mn-ea"/>
                <a:cs typeface="+mn-cs"/>
              </a:rPr>
              <a:t>, et c’est ce qui arrive : les éléments chimiques qui composent les cristaux s’organisent différemment et se métamorphosent ! </a:t>
            </a:r>
            <a:r>
              <a:rPr lang="fr-FR" sz="2400" b="1" i="1" dirty="0">
                <a:solidFill>
                  <a:schemeClr val="tx2">
                    <a:lumMod val="75000"/>
                  </a:schemeClr>
                </a:solidFill>
                <a:effectLst/>
                <a:latin typeface="+mn-lt"/>
                <a:ea typeface="+mn-ea"/>
                <a:cs typeface="+mn-cs"/>
              </a:rPr>
              <a:t>De nouveaux minéraux se cristallisent.</a:t>
            </a:r>
            <a:endParaRPr lang="fr-FR" sz="2400" dirty="0">
              <a:solidFill>
                <a:schemeClr val="tx2">
                  <a:lumMod val="75000"/>
                </a:schemeClr>
              </a:solidFill>
              <a:effectLst/>
              <a:latin typeface="+mn-lt"/>
              <a:ea typeface="+mn-ea"/>
              <a:cs typeface="+mn-cs"/>
            </a:endParaRPr>
          </a:p>
          <a:p>
            <a:pPr algn="just"/>
            <a:r>
              <a:rPr lang="fr-FR" sz="1000" dirty="0">
                <a:solidFill>
                  <a:schemeClr val="tx2">
                    <a:lumMod val="75000"/>
                  </a:schemeClr>
                </a:solidFill>
                <a:effectLst/>
                <a:latin typeface="+mn-lt"/>
                <a:ea typeface="+mn-ea"/>
                <a:cs typeface="+mn-cs"/>
              </a:rPr>
              <a:t> </a:t>
            </a:r>
          </a:p>
          <a:p>
            <a:pPr algn="just"/>
            <a:r>
              <a:rPr lang="fr-FR" sz="2400" dirty="0">
                <a:solidFill>
                  <a:schemeClr val="tx2">
                    <a:lumMod val="75000"/>
                  </a:schemeClr>
                </a:solidFill>
                <a:effectLst/>
                <a:latin typeface="+mn-lt"/>
                <a:ea typeface="+mn-ea"/>
                <a:cs typeface="+mn-cs"/>
              </a:rPr>
              <a:t>La roche sédimentaire peut se transformer en roche métamorphique. C’est ainsi que le calcaire (roche sédimentaire) est métamorphosé en marbre et on y trouve parfois des grenats qui sont apparus en se cristallisant dedans. (</a:t>
            </a:r>
            <a:r>
              <a:rPr lang="fr-FR" sz="2400" i="1" dirty="0">
                <a:solidFill>
                  <a:schemeClr val="tx2">
                    <a:lumMod val="75000"/>
                  </a:schemeClr>
                </a:solidFill>
                <a:effectLst/>
                <a:latin typeface="+mn-lt"/>
                <a:ea typeface="+mn-ea"/>
                <a:cs typeface="+mn-cs"/>
              </a:rPr>
              <a:t>Ex : marbre vert et grenats du Pic d’</a:t>
            </a:r>
            <a:r>
              <a:rPr lang="fr-FR" sz="2400" i="1" dirty="0" err="1">
                <a:solidFill>
                  <a:schemeClr val="tx2">
                    <a:lumMod val="75000"/>
                  </a:schemeClr>
                </a:solidFill>
                <a:effectLst/>
                <a:latin typeface="+mn-lt"/>
                <a:ea typeface="+mn-ea"/>
                <a:cs typeface="+mn-cs"/>
              </a:rPr>
              <a:t>Arbizon</a:t>
            </a:r>
            <a:r>
              <a:rPr lang="fr-FR" sz="2400" i="1" dirty="0">
                <a:solidFill>
                  <a:schemeClr val="tx2">
                    <a:lumMod val="75000"/>
                  </a:schemeClr>
                </a:solidFill>
                <a:effectLst/>
                <a:latin typeface="+mn-lt"/>
                <a:ea typeface="+mn-ea"/>
                <a:cs typeface="+mn-cs"/>
              </a:rPr>
              <a:t>).</a:t>
            </a:r>
          </a:p>
        </p:txBody>
      </p:sp>
      <p:sp>
        <p:nvSpPr>
          <p:cNvPr id="11" name="ZoneTexte 10"/>
          <p:cNvSpPr txBox="1"/>
          <p:nvPr/>
        </p:nvSpPr>
        <p:spPr>
          <a:xfrm>
            <a:off x="8604448" y="6488668"/>
            <a:ext cx="407035" cy="369332"/>
          </a:xfrm>
          <a:prstGeom prst="rect">
            <a:avLst/>
          </a:prstGeom>
          <a:noFill/>
        </p:spPr>
        <p:txBody>
          <a:bodyPr wrap="square" rtlCol="0">
            <a:spAutoFit/>
          </a:bodyPr>
          <a:lstStyle/>
          <a:p>
            <a:r>
              <a:rPr lang="fr-FR" b="1" dirty="0" smtClean="0">
                <a:solidFill>
                  <a:schemeClr val="bg1"/>
                </a:solidFill>
              </a:rPr>
              <a:t>5</a:t>
            </a:r>
            <a:endParaRPr lang="fr-FR" b="1" dirty="0">
              <a:solidFill>
                <a:schemeClr val="bg1"/>
              </a:solidFill>
            </a:endParaRPr>
          </a:p>
        </p:txBody>
      </p:sp>
    </p:spTree>
    <p:extLst>
      <p:ext uri="{BB962C8B-B14F-4D97-AF65-F5344CB8AC3E}">
        <p14:creationId xmlns:p14="http://schemas.microsoft.com/office/powerpoint/2010/main" val="3359595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13" y="0"/>
            <a:ext cx="731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604448" y="6488668"/>
            <a:ext cx="407035" cy="369332"/>
          </a:xfrm>
          <a:prstGeom prst="rect">
            <a:avLst/>
          </a:prstGeom>
          <a:noFill/>
        </p:spPr>
        <p:txBody>
          <a:bodyPr wrap="square" rtlCol="0">
            <a:spAutoFit/>
          </a:bodyPr>
          <a:lstStyle/>
          <a:p>
            <a:r>
              <a:rPr lang="fr-FR" b="1" dirty="0" smtClean="0"/>
              <a:t>6</a:t>
            </a:r>
            <a:endParaRPr lang="fr-FR" b="1" dirty="0"/>
          </a:p>
        </p:txBody>
      </p:sp>
    </p:spTree>
    <p:extLst>
      <p:ext uri="{BB962C8B-B14F-4D97-AF65-F5344CB8AC3E}">
        <p14:creationId xmlns:p14="http://schemas.microsoft.com/office/powerpoint/2010/main" val="4095790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dominique.decobecq.perso.neuf.fr/couleel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133"/>
          <p:cNvSpPr txBox="1"/>
          <p:nvPr/>
        </p:nvSpPr>
        <p:spPr>
          <a:xfrm>
            <a:off x="467544" y="116632"/>
            <a:ext cx="8136904" cy="59766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2800" b="1" dirty="0">
                <a:solidFill>
                  <a:schemeClr val="bg1"/>
                </a:solidFill>
                <a:effectLst/>
                <a:ea typeface="Times New Roman"/>
                <a:cs typeface="Times New Roman"/>
              </a:rPr>
              <a:t>III. Les roches </a:t>
            </a:r>
            <a:r>
              <a:rPr lang="fr-FR" sz="2800" b="1" dirty="0" smtClean="0">
                <a:solidFill>
                  <a:schemeClr val="bg1"/>
                </a:solidFill>
                <a:effectLst/>
                <a:ea typeface="Times New Roman"/>
                <a:cs typeface="Times New Roman"/>
              </a:rPr>
              <a:t>magmatiques</a:t>
            </a:r>
            <a:r>
              <a:rPr lang="fr-FR" sz="2800" b="1" dirty="0">
                <a:solidFill>
                  <a:schemeClr val="bg1"/>
                </a:solidFill>
                <a:latin typeface="Times New Roman"/>
                <a:ea typeface="Times New Roman"/>
              </a:rPr>
              <a:t> </a:t>
            </a:r>
            <a:endParaRPr lang="fr-FR" sz="900" b="1" dirty="0" smtClean="0">
              <a:solidFill>
                <a:schemeClr val="bg1"/>
              </a:solidFill>
              <a:latin typeface="Times New Roman"/>
              <a:ea typeface="Times New Roman"/>
            </a:endParaRPr>
          </a:p>
          <a:p>
            <a:pPr>
              <a:spcAft>
                <a:spcPts val="0"/>
              </a:spcAft>
            </a:pPr>
            <a:endParaRPr lang="fr-FR" sz="1000" b="1" dirty="0">
              <a:solidFill>
                <a:schemeClr val="bg1"/>
              </a:solidFill>
              <a:effectLst/>
              <a:latin typeface="Times New Roman"/>
              <a:ea typeface="Times New Roman"/>
              <a:cs typeface="Times New Roman"/>
            </a:endParaRPr>
          </a:p>
          <a:p>
            <a:pPr algn="just">
              <a:spcAft>
                <a:spcPts val="0"/>
              </a:spcAft>
            </a:pPr>
            <a:r>
              <a:rPr lang="fr-FR" sz="2200" b="1" dirty="0" smtClean="0">
                <a:solidFill>
                  <a:schemeClr val="bg1"/>
                </a:solidFill>
                <a:effectLst/>
                <a:ea typeface="Times New Roman"/>
                <a:cs typeface="Times New Roman"/>
              </a:rPr>
              <a:t>Lorsqu’on </a:t>
            </a:r>
            <a:r>
              <a:rPr lang="fr-FR" sz="2200" b="1" dirty="0">
                <a:solidFill>
                  <a:schemeClr val="bg1"/>
                </a:solidFill>
                <a:effectLst/>
                <a:ea typeface="Times New Roman"/>
                <a:cs typeface="Times New Roman"/>
              </a:rPr>
              <a:t>descend encore plus profondément vers le centre de la Terre, la température est tellement élevée que toute matière s’y trouve à l’état </a:t>
            </a:r>
            <a:r>
              <a:rPr lang="fr-FR" sz="2200" b="1" i="1" dirty="0">
                <a:solidFill>
                  <a:schemeClr val="bg1"/>
                </a:solidFill>
                <a:effectLst/>
                <a:ea typeface="Times New Roman"/>
                <a:cs typeface="Times New Roman"/>
              </a:rPr>
              <a:t>pâteux</a:t>
            </a:r>
            <a:r>
              <a:rPr lang="fr-FR" sz="2200" b="1" dirty="0">
                <a:solidFill>
                  <a:schemeClr val="bg1"/>
                </a:solidFill>
                <a:effectLst/>
                <a:ea typeface="Times New Roman"/>
                <a:cs typeface="Times New Roman"/>
              </a:rPr>
              <a:t>. C’est le </a:t>
            </a:r>
            <a:r>
              <a:rPr lang="fr-FR" sz="2200" b="1" i="1" dirty="0" smtClean="0">
                <a:solidFill>
                  <a:schemeClr val="bg1"/>
                </a:solidFill>
                <a:effectLst/>
                <a:ea typeface="Times New Roman"/>
                <a:cs typeface="Times New Roman"/>
              </a:rPr>
              <a:t>magma. </a:t>
            </a:r>
            <a:endParaRPr lang="fr-FR" sz="1000" b="1" i="1" dirty="0" smtClean="0">
              <a:solidFill>
                <a:schemeClr val="bg1"/>
              </a:solidFill>
              <a:effectLst/>
              <a:ea typeface="Times New Roman"/>
              <a:cs typeface="Times New Roman"/>
            </a:endParaRPr>
          </a:p>
          <a:p>
            <a:pPr algn="just">
              <a:spcAft>
                <a:spcPts val="0"/>
              </a:spcAft>
            </a:pPr>
            <a:endParaRPr lang="fr-FR" sz="1000" b="1" i="1" dirty="0">
              <a:solidFill>
                <a:schemeClr val="bg1"/>
              </a:solidFill>
              <a:ea typeface="Times New Roman"/>
              <a:cs typeface="Times New Roman"/>
            </a:endParaRPr>
          </a:p>
          <a:p>
            <a:pPr algn="just">
              <a:spcAft>
                <a:spcPts val="0"/>
              </a:spcAft>
            </a:pPr>
            <a:r>
              <a:rPr lang="fr-FR" sz="2200" b="1" dirty="0" smtClean="0">
                <a:solidFill>
                  <a:schemeClr val="bg1"/>
                </a:solidFill>
                <a:effectLst/>
                <a:ea typeface="Times New Roman"/>
                <a:cs typeface="Times New Roman"/>
              </a:rPr>
              <a:t>Les </a:t>
            </a:r>
            <a:r>
              <a:rPr lang="fr-FR" sz="2200" b="1" dirty="0">
                <a:solidFill>
                  <a:schemeClr val="bg1"/>
                </a:solidFill>
                <a:effectLst/>
                <a:ea typeface="Times New Roman"/>
                <a:cs typeface="Times New Roman"/>
              </a:rPr>
              <a:t>roches magmatiques sont du magma qui s’est </a:t>
            </a:r>
            <a:r>
              <a:rPr lang="fr-FR" sz="2200" b="1" i="1" dirty="0">
                <a:solidFill>
                  <a:schemeClr val="bg1"/>
                </a:solidFill>
                <a:effectLst/>
                <a:ea typeface="Times New Roman"/>
                <a:cs typeface="Times New Roman"/>
              </a:rPr>
              <a:t>solidifié en remontant</a:t>
            </a:r>
            <a:r>
              <a:rPr lang="fr-FR" sz="2200" b="1" dirty="0">
                <a:solidFill>
                  <a:schemeClr val="bg1"/>
                </a:solidFill>
                <a:effectLst/>
                <a:ea typeface="Times New Roman"/>
                <a:cs typeface="Times New Roman"/>
              </a:rPr>
              <a:t> vers la surface de la Terre et en refroidissant. On en distingue deux sortes </a:t>
            </a:r>
            <a:r>
              <a:rPr lang="fr-FR" sz="2200" b="1" dirty="0" smtClean="0">
                <a:solidFill>
                  <a:schemeClr val="bg1"/>
                </a:solidFill>
                <a:effectLst/>
                <a:ea typeface="Times New Roman"/>
                <a:cs typeface="Times New Roman"/>
              </a:rPr>
              <a:t>:</a:t>
            </a:r>
            <a:endParaRPr lang="fr-FR" sz="2200" b="1" dirty="0">
              <a:solidFill>
                <a:schemeClr val="bg1"/>
              </a:solidFill>
              <a:latin typeface="Times New Roman"/>
              <a:ea typeface="Times New Roman"/>
            </a:endParaRPr>
          </a:p>
          <a:p>
            <a:pPr algn="just">
              <a:spcAft>
                <a:spcPts val="0"/>
              </a:spcAft>
            </a:pPr>
            <a:endParaRPr lang="fr-FR" sz="1000" b="1" dirty="0">
              <a:solidFill>
                <a:schemeClr val="bg1"/>
              </a:solidFill>
              <a:effectLst/>
              <a:latin typeface="Times New Roman"/>
              <a:ea typeface="Times New Roman"/>
              <a:cs typeface="Times New Roman"/>
            </a:endParaRPr>
          </a:p>
          <a:p>
            <a:pPr algn="just">
              <a:spcAft>
                <a:spcPts val="0"/>
              </a:spcAft>
            </a:pPr>
            <a:r>
              <a:rPr lang="fr-FR" sz="2200" b="1" dirty="0" smtClean="0">
                <a:solidFill>
                  <a:schemeClr val="bg1"/>
                </a:solidFill>
                <a:effectLst/>
                <a:ea typeface="Times New Roman"/>
                <a:cs typeface="Times New Roman"/>
              </a:rPr>
              <a:t>Le </a:t>
            </a:r>
            <a:r>
              <a:rPr lang="fr-FR" sz="2200" b="1" dirty="0">
                <a:solidFill>
                  <a:schemeClr val="bg1"/>
                </a:solidFill>
                <a:effectLst/>
                <a:ea typeface="Times New Roman"/>
                <a:cs typeface="Times New Roman"/>
              </a:rPr>
              <a:t>Magma peu remonter par la </a:t>
            </a:r>
            <a:r>
              <a:rPr lang="fr-FR" sz="2200" b="1" i="1" dirty="0">
                <a:solidFill>
                  <a:schemeClr val="bg1"/>
                </a:solidFill>
                <a:effectLst/>
                <a:ea typeface="Times New Roman"/>
                <a:cs typeface="Times New Roman"/>
              </a:rPr>
              <a:t>cheminée</a:t>
            </a:r>
            <a:r>
              <a:rPr lang="fr-FR" sz="2200" b="1" dirty="0">
                <a:solidFill>
                  <a:schemeClr val="bg1"/>
                </a:solidFill>
                <a:effectLst/>
                <a:ea typeface="Times New Roman"/>
                <a:cs typeface="Times New Roman"/>
              </a:rPr>
              <a:t> d’un </a:t>
            </a:r>
            <a:r>
              <a:rPr lang="fr-FR" sz="2200" b="1" i="1" dirty="0">
                <a:solidFill>
                  <a:schemeClr val="bg1"/>
                </a:solidFill>
                <a:effectLst/>
                <a:ea typeface="Times New Roman"/>
                <a:cs typeface="Times New Roman"/>
              </a:rPr>
              <a:t>volcan</a:t>
            </a:r>
            <a:r>
              <a:rPr lang="fr-FR" sz="2200" b="1" dirty="0">
                <a:solidFill>
                  <a:schemeClr val="bg1"/>
                </a:solidFill>
                <a:effectLst/>
                <a:ea typeface="Times New Roman"/>
                <a:cs typeface="Times New Roman"/>
              </a:rPr>
              <a:t> et être projeté dehors par le </a:t>
            </a:r>
            <a:r>
              <a:rPr lang="fr-FR" sz="2200" b="1" i="1" dirty="0">
                <a:solidFill>
                  <a:schemeClr val="bg1"/>
                </a:solidFill>
                <a:effectLst/>
                <a:ea typeface="Times New Roman"/>
                <a:cs typeface="Times New Roman"/>
              </a:rPr>
              <a:t>cratère</a:t>
            </a:r>
            <a:r>
              <a:rPr lang="fr-FR" sz="2200" b="1" dirty="0">
                <a:solidFill>
                  <a:schemeClr val="bg1"/>
                </a:solidFill>
                <a:effectLst/>
                <a:ea typeface="Times New Roman"/>
                <a:cs typeface="Times New Roman"/>
              </a:rPr>
              <a:t>. Le volcan est en </a:t>
            </a:r>
            <a:r>
              <a:rPr lang="fr-FR" sz="2200" b="1" i="1" dirty="0">
                <a:solidFill>
                  <a:schemeClr val="bg1"/>
                </a:solidFill>
                <a:effectLst/>
                <a:ea typeface="Times New Roman"/>
                <a:cs typeface="Times New Roman"/>
              </a:rPr>
              <a:t>éruption</a:t>
            </a:r>
            <a:r>
              <a:rPr lang="fr-FR" sz="2200" b="1" dirty="0">
                <a:solidFill>
                  <a:schemeClr val="bg1"/>
                </a:solidFill>
                <a:effectLst/>
                <a:ea typeface="Times New Roman"/>
                <a:cs typeface="Times New Roman"/>
              </a:rPr>
              <a:t>. La </a:t>
            </a:r>
            <a:r>
              <a:rPr lang="fr-FR" sz="2200" b="1" i="1" dirty="0">
                <a:solidFill>
                  <a:schemeClr val="bg1"/>
                </a:solidFill>
                <a:effectLst/>
                <a:ea typeface="Times New Roman"/>
                <a:cs typeface="Times New Roman"/>
              </a:rPr>
              <a:t>lave</a:t>
            </a:r>
            <a:r>
              <a:rPr lang="fr-FR" sz="2200" b="1" dirty="0">
                <a:solidFill>
                  <a:schemeClr val="bg1"/>
                </a:solidFill>
                <a:effectLst/>
                <a:ea typeface="Times New Roman"/>
                <a:cs typeface="Times New Roman"/>
              </a:rPr>
              <a:t> est de la roche en fusion qui s’écoule hors du volcan. Elle se refroidit </a:t>
            </a:r>
            <a:r>
              <a:rPr lang="fr-FR" sz="2200" b="1" i="1" dirty="0">
                <a:solidFill>
                  <a:schemeClr val="bg1"/>
                </a:solidFill>
                <a:effectLst/>
                <a:ea typeface="Times New Roman"/>
                <a:cs typeface="Times New Roman"/>
              </a:rPr>
              <a:t>rapidement </a:t>
            </a:r>
            <a:r>
              <a:rPr lang="fr-FR" sz="2200" b="1" dirty="0">
                <a:solidFill>
                  <a:schemeClr val="bg1"/>
                </a:solidFill>
                <a:effectLst/>
                <a:ea typeface="Times New Roman"/>
                <a:cs typeface="Times New Roman"/>
              </a:rPr>
              <a:t>au contact de l’air ou de l’eau et donne une roche </a:t>
            </a:r>
            <a:r>
              <a:rPr lang="fr-FR" sz="2200" b="1" i="1" dirty="0">
                <a:solidFill>
                  <a:schemeClr val="bg1"/>
                </a:solidFill>
                <a:effectLst/>
                <a:ea typeface="Times New Roman"/>
                <a:cs typeface="Times New Roman"/>
              </a:rPr>
              <a:t>magmatique effusive</a:t>
            </a:r>
            <a:r>
              <a:rPr lang="fr-FR" sz="2200" b="1" dirty="0">
                <a:solidFill>
                  <a:schemeClr val="bg1"/>
                </a:solidFill>
                <a:effectLst/>
                <a:ea typeface="Times New Roman"/>
                <a:cs typeface="Times New Roman"/>
              </a:rPr>
              <a:t> (Ex : le basalte</a:t>
            </a:r>
            <a:r>
              <a:rPr lang="fr-FR" sz="2200" b="1" dirty="0" smtClean="0">
                <a:solidFill>
                  <a:schemeClr val="bg1"/>
                </a:solidFill>
                <a:effectLst/>
                <a:ea typeface="Times New Roman"/>
                <a:cs typeface="Times New Roman"/>
              </a:rPr>
              <a:t>)</a:t>
            </a:r>
            <a:r>
              <a:rPr lang="fr-FR" sz="1000" b="1" dirty="0">
                <a:solidFill>
                  <a:schemeClr val="bg1"/>
                </a:solidFill>
                <a:ea typeface="Times New Roman"/>
                <a:cs typeface="Times New Roman"/>
              </a:rPr>
              <a:t> </a:t>
            </a:r>
          </a:p>
          <a:p>
            <a:pPr algn="just">
              <a:spcAft>
                <a:spcPts val="0"/>
              </a:spcAft>
            </a:pPr>
            <a:endParaRPr lang="fr-FR" sz="1000" b="1" dirty="0">
              <a:solidFill>
                <a:schemeClr val="bg1"/>
              </a:solidFill>
              <a:effectLst/>
              <a:latin typeface="Times New Roman"/>
              <a:ea typeface="Times New Roman"/>
            </a:endParaRPr>
          </a:p>
          <a:p>
            <a:pPr algn="just">
              <a:spcAft>
                <a:spcPts val="0"/>
              </a:spcAft>
            </a:pPr>
            <a:r>
              <a:rPr lang="fr-FR" sz="2200" b="1" dirty="0" smtClean="0">
                <a:solidFill>
                  <a:schemeClr val="bg1"/>
                </a:solidFill>
                <a:effectLst/>
                <a:ea typeface="Times New Roman"/>
                <a:cs typeface="Times New Roman"/>
              </a:rPr>
              <a:t>La </a:t>
            </a:r>
            <a:r>
              <a:rPr lang="fr-FR" sz="2200" b="1" dirty="0">
                <a:solidFill>
                  <a:schemeClr val="bg1"/>
                </a:solidFill>
                <a:effectLst/>
                <a:ea typeface="Times New Roman"/>
                <a:cs typeface="Times New Roman"/>
              </a:rPr>
              <a:t>remontée du magma vers la surface de la Terre et son refroidissement peuvent aussi être très </a:t>
            </a:r>
            <a:r>
              <a:rPr lang="fr-FR" sz="2200" b="1" i="1" dirty="0">
                <a:solidFill>
                  <a:schemeClr val="bg1"/>
                </a:solidFill>
                <a:effectLst/>
                <a:ea typeface="Times New Roman"/>
                <a:cs typeface="Times New Roman"/>
              </a:rPr>
              <a:t>lents</a:t>
            </a:r>
            <a:r>
              <a:rPr lang="fr-FR" sz="2200" b="1" dirty="0">
                <a:solidFill>
                  <a:schemeClr val="bg1"/>
                </a:solidFill>
                <a:effectLst/>
                <a:ea typeface="Times New Roman"/>
                <a:cs typeface="Times New Roman"/>
              </a:rPr>
              <a:t>. Dans ce cas, le magma refroidit progressivement avant d’atteindre la surface, à l’intérieur. On l’appelle roche </a:t>
            </a:r>
            <a:r>
              <a:rPr lang="fr-FR" sz="2200" b="1" i="1" dirty="0">
                <a:solidFill>
                  <a:schemeClr val="bg1"/>
                </a:solidFill>
                <a:effectLst/>
                <a:ea typeface="Times New Roman"/>
                <a:cs typeface="Times New Roman"/>
              </a:rPr>
              <a:t>magmatique intrusive</a:t>
            </a:r>
            <a:r>
              <a:rPr lang="fr-FR" sz="2200" b="1" dirty="0">
                <a:solidFill>
                  <a:schemeClr val="bg1"/>
                </a:solidFill>
                <a:effectLst/>
                <a:ea typeface="Times New Roman"/>
                <a:cs typeface="Times New Roman"/>
              </a:rPr>
              <a:t> (Ex : le granite).</a:t>
            </a:r>
            <a:endParaRPr lang="fr-FR" sz="2200" b="1" dirty="0">
              <a:solidFill>
                <a:schemeClr val="bg1"/>
              </a:solidFill>
              <a:effectLst/>
              <a:latin typeface="Times New Roman"/>
              <a:ea typeface="Times New Roman"/>
            </a:endParaRPr>
          </a:p>
        </p:txBody>
      </p:sp>
      <p:sp>
        <p:nvSpPr>
          <p:cNvPr id="6" name="ZoneTexte 5"/>
          <p:cNvSpPr txBox="1"/>
          <p:nvPr/>
        </p:nvSpPr>
        <p:spPr>
          <a:xfrm>
            <a:off x="8604448" y="6488668"/>
            <a:ext cx="407035" cy="369332"/>
          </a:xfrm>
          <a:prstGeom prst="rect">
            <a:avLst/>
          </a:prstGeom>
          <a:noFill/>
        </p:spPr>
        <p:txBody>
          <a:bodyPr wrap="square" rtlCol="0">
            <a:spAutoFit/>
          </a:bodyPr>
          <a:lstStyle/>
          <a:p>
            <a:r>
              <a:rPr lang="fr-FR" b="1" dirty="0">
                <a:solidFill>
                  <a:schemeClr val="bg1"/>
                </a:solidFill>
              </a:rPr>
              <a:t>7</a:t>
            </a:r>
          </a:p>
        </p:txBody>
      </p:sp>
    </p:spTree>
    <p:extLst>
      <p:ext uri="{BB962C8B-B14F-4D97-AF65-F5344CB8AC3E}">
        <p14:creationId xmlns:p14="http://schemas.microsoft.com/office/powerpoint/2010/main" val="136928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90"/>
          <p:cNvSpPr txBox="1"/>
          <p:nvPr/>
        </p:nvSpPr>
        <p:spPr>
          <a:xfrm>
            <a:off x="539552" y="332656"/>
            <a:ext cx="8064895" cy="2160240"/>
          </a:xfrm>
          <a:prstGeom prst="rect">
            <a:avLst/>
          </a:prstGeom>
          <a:solidFill>
            <a:srgbClr val="FFFFFF">
              <a:alpha val="8000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2800" b="1" dirty="0">
                <a:solidFill>
                  <a:schemeClr val="tx2">
                    <a:lumMod val="75000"/>
                  </a:schemeClr>
                </a:solidFill>
                <a:effectLst/>
                <a:ea typeface="Times New Roman"/>
                <a:cs typeface="Times New Roman"/>
              </a:rPr>
              <a:t>LE CYCLE DES ROCHES</a:t>
            </a:r>
            <a:endParaRPr lang="fr-FR" sz="2800" dirty="0">
              <a:solidFill>
                <a:schemeClr val="tx2">
                  <a:lumMod val="75000"/>
                </a:schemeClr>
              </a:solidFill>
              <a:effectLst/>
              <a:latin typeface="Times New Roman"/>
              <a:ea typeface="Times New Roman"/>
            </a:endParaRPr>
          </a:p>
          <a:p>
            <a:pPr algn="just">
              <a:spcAft>
                <a:spcPts val="0"/>
              </a:spcAft>
            </a:pPr>
            <a:r>
              <a:rPr lang="fr-FR" sz="2000" dirty="0">
                <a:solidFill>
                  <a:schemeClr val="tx2">
                    <a:lumMod val="75000"/>
                  </a:schemeClr>
                </a:solidFill>
                <a:effectLst/>
                <a:ea typeface="Times New Roman"/>
                <a:cs typeface="Times New Roman"/>
              </a:rPr>
              <a:t>Ces roches magmatiques qui se retrouvent maintenant à la surface de la Terre n’échapperont pas à l’érosion. Les résidus obtenus par leur  usure, transportés par les eaux, vont former des sédiments, s’accumuler, se tasser, chauffer devenir roches métamorphiques, et ainsi de suite… Il faut des millions et des millions d’années pour accomplir un </a:t>
            </a:r>
            <a:r>
              <a:rPr lang="fr-FR" sz="2000" dirty="0" smtClean="0">
                <a:solidFill>
                  <a:schemeClr val="tx2">
                    <a:lumMod val="75000"/>
                  </a:schemeClr>
                </a:solidFill>
                <a:effectLst/>
                <a:ea typeface="Times New Roman"/>
                <a:cs typeface="Times New Roman"/>
              </a:rPr>
              <a:t>cycle.</a:t>
            </a:r>
            <a:endParaRPr lang="fr-FR" sz="2000" dirty="0">
              <a:solidFill>
                <a:schemeClr val="tx2">
                  <a:lumMod val="75000"/>
                </a:schemeClr>
              </a:solidFill>
              <a:effectLst/>
              <a:latin typeface="Times New Roman"/>
              <a:ea typeface="Times New Roman"/>
            </a:endParaRPr>
          </a:p>
        </p:txBody>
      </p:sp>
      <p:pic>
        <p:nvPicPr>
          <p:cNvPr id="6"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8064895" cy="428120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8604448" y="6488668"/>
            <a:ext cx="407035" cy="369332"/>
          </a:xfrm>
          <a:prstGeom prst="rect">
            <a:avLst/>
          </a:prstGeom>
          <a:noFill/>
        </p:spPr>
        <p:txBody>
          <a:bodyPr wrap="square" rtlCol="0">
            <a:spAutoFit/>
          </a:bodyPr>
          <a:lstStyle/>
          <a:p>
            <a:r>
              <a:rPr lang="fr-FR" b="1" dirty="0" smtClean="0">
                <a:solidFill>
                  <a:schemeClr val="bg1"/>
                </a:solidFill>
              </a:rPr>
              <a:t>8</a:t>
            </a:r>
            <a:endParaRPr lang="fr-FR" b="1" dirty="0">
              <a:solidFill>
                <a:schemeClr val="bg1"/>
              </a:solidFill>
            </a:endParaRPr>
          </a:p>
        </p:txBody>
      </p:sp>
    </p:spTree>
    <p:extLst>
      <p:ext uri="{BB962C8B-B14F-4D97-AF65-F5344CB8AC3E}">
        <p14:creationId xmlns:p14="http://schemas.microsoft.com/office/powerpoint/2010/main" val="3827993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375</Words>
  <Application>Microsoft Office PowerPoint</Application>
  <PresentationFormat>Affichage à l'écran (4:3)</PresentationFormat>
  <Paragraphs>116</Paragraphs>
  <Slides>14</Slides>
  <Notes>2</Notes>
  <HiddenSlides>0</HiddenSlides>
  <MMClips>1</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GGN</dc:creator>
  <cp:lastModifiedBy>GGN</cp:lastModifiedBy>
  <cp:revision>29</cp:revision>
  <dcterms:created xsi:type="dcterms:W3CDTF">2014-08-24T12:36:56Z</dcterms:created>
  <dcterms:modified xsi:type="dcterms:W3CDTF">2014-08-24T15:47:10Z</dcterms:modified>
</cp:coreProperties>
</file>